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FF3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2E9B7-01E0-4123-BE1C-15487B9F20E5}" type="doc">
      <dgm:prSet loTypeId="urn:microsoft.com/office/officeart/2005/8/layout/hList6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ABE2C1B-F0EE-402D-B5F2-7DE5505F9E8D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0070C0"/>
              </a:solidFill>
            </a:rPr>
            <a:t>Вмешиваться во взаимоотношения вашего ребенка со сверстниками</a:t>
          </a:r>
          <a:endParaRPr lang="ru-RU" sz="2400" b="1" i="1" dirty="0">
            <a:solidFill>
              <a:srgbClr val="0070C0"/>
            </a:solidFill>
          </a:endParaRPr>
        </a:p>
      </dgm:t>
    </dgm:pt>
    <dgm:pt modelId="{A7A9F0C8-EA43-49A4-9BA8-E0A4E204BE66}" type="parTrans" cxnId="{1B3CE003-6C84-4BB4-9D19-18201886980F}">
      <dgm:prSet/>
      <dgm:spPr/>
      <dgm:t>
        <a:bodyPr/>
        <a:lstStyle/>
        <a:p>
          <a:endParaRPr lang="ru-RU"/>
        </a:p>
      </dgm:t>
    </dgm:pt>
    <dgm:pt modelId="{51AB20D8-6D31-4027-8927-5D1EA0E24782}" type="sibTrans" cxnId="{1B3CE003-6C84-4BB4-9D19-18201886980F}">
      <dgm:prSet/>
      <dgm:spPr/>
      <dgm:t>
        <a:bodyPr/>
        <a:lstStyle/>
        <a:p>
          <a:endParaRPr lang="ru-RU"/>
        </a:p>
      </dgm:t>
    </dgm:pt>
    <dgm:pt modelId="{E568073C-8EEE-49C3-AD7B-726F483ED23E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C00000"/>
              </a:solidFill>
            </a:rPr>
            <a:t>Приходить по этим вопросам               в школу</a:t>
          </a:r>
          <a:endParaRPr lang="ru-RU" sz="2400" b="1" i="1" dirty="0">
            <a:solidFill>
              <a:srgbClr val="C00000"/>
            </a:solidFill>
          </a:endParaRPr>
        </a:p>
      </dgm:t>
    </dgm:pt>
    <dgm:pt modelId="{CE8E8CBE-561A-4E39-92FD-8D18CD6C1CC0}" type="parTrans" cxnId="{7F374B3E-00CD-4E75-9531-280C3E928435}">
      <dgm:prSet/>
      <dgm:spPr/>
      <dgm:t>
        <a:bodyPr/>
        <a:lstStyle/>
        <a:p>
          <a:endParaRPr lang="ru-RU"/>
        </a:p>
      </dgm:t>
    </dgm:pt>
    <dgm:pt modelId="{C439F44E-17B9-487E-B16F-A8A286935E48}" type="sibTrans" cxnId="{7F374B3E-00CD-4E75-9531-280C3E928435}">
      <dgm:prSet/>
      <dgm:spPr/>
      <dgm:t>
        <a:bodyPr/>
        <a:lstStyle/>
        <a:p>
          <a:endParaRPr lang="ru-RU"/>
        </a:p>
      </dgm:t>
    </dgm:pt>
    <dgm:pt modelId="{A0856267-7877-48A4-B294-531690458552}">
      <dgm:prSet phldrT="[Текст]" custT="1"/>
      <dgm:spPr/>
      <dgm:t>
        <a:bodyPr/>
        <a:lstStyle/>
        <a:p>
          <a:r>
            <a:rPr lang="ru-RU" sz="2400" i="1" dirty="0" smtClean="0">
              <a:solidFill>
                <a:schemeClr val="accent2">
                  <a:lumMod val="75000"/>
                </a:schemeClr>
              </a:solidFill>
            </a:rPr>
            <a:t>Выяснять отношения с родителями других учеников (исключение составляют только самые крайние случаи, когда у родителей есть основания для серьезных опасений)</a:t>
          </a:r>
          <a:endParaRPr lang="ru-RU" sz="2400" i="1" dirty="0">
            <a:solidFill>
              <a:schemeClr val="accent2">
                <a:lumMod val="75000"/>
              </a:schemeClr>
            </a:solidFill>
          </a:endParaRPr>
        </a:p>
      </dgm:t>
    </dgm:pt>
    <dgm:pt modelId="{BB259282-1081-40FE-BCD4-CAC13BD29533}" type="parTrans" cxnId="{5CC55F24-807C-46AC-8F33-92C4E1EEDFD0}">
      <dgm:prSet/>
      <dgm:spPr/>
      <dgm:t>
        <a:bodyPr/>
        <a:lstStyle/>
        <a:p>
          <a:endParaRPr lang="ru-RU"/>
        </a:p>
      </dgm:t>
    </dgm:pt>
    <dgm:pt modelId="{D3BF5C5F-4F7B-47AA-9C79-5106E13D36BD}" type="sibTrans" cxnId="{5CC55F24-807C-46AC-8F33-92C4E1EEDFD0}">
      <dgm:prSet/>
      <dgm:spPr/>
      <dgm:t>
        <a:bodyPr/>
        <a:lstStyle/>
        <a:p>
          <a:endParaRPr lang="ru-RU"/>
        </a:p>
      </dgm:t>
    </dgm:pt>
    <dgm:pt modelId="{59CF15DD-A8BD-4A28-B573-1C1908C2728C}" type="pres">
      <dgm:prSet presAssocID="{B6C2E9B7-01E0-4123-BE1C-15487B9F20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5996EF-67C1-44DB-8E24-3F0EA15779EB}" type="pres">
      <dgm:prSet presAssocID="{1ABE2C1B-F0EE-402D-B5F2-7DE5505F9E8D}" presName="node" presStyleLbl="node1" presStyleIdx="0" presStyleCnt="3" custScaleX="111044" custLinFactNeighborX="2424" custLinFactNeighborY="-3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D4938-DF4C-460A-A785-ED6149701C1B}" type="pres">
      <dgm:prSet presAssocID="{51AB20D8-6D31-4027-8927-5D1EA0E24782}" presName="sibTrans" presStyleCnt="0"/>
      <dgm:spPr/>
    </dgm:pt>
    <dgm:pt modelId="{E144B5D5-3EBF-4B02-8C4C-D9EEE4AADDAB}" type="pres">
      <dgm:prSet presAssocID="{E568073C-8EEE-49C3-AD7B-726F483ED23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A535B-4074-438B-BA13-A4F4FB7ED37A}" type="pres">
      <dgm:prSet presAssocID="{C439F44E-17B9-487E-B16F-A8A286935E48}" presName="sibTrans" presStyleCnt="0"/>
      <dgm:spPr/>
    </dgm:pt>
    <dgm:pt modelId="{36AE6A64-EC58-430B-8F67-6E5848EC3F91}" type="pres">
      <dgm:prSet presAssocID="{A0856267-7877-48A4-B294-531690458552}" presName="node" presStyleLbl="node1" presStyleIdx="2" presStyleCnt="3" custScaleX="179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C55F24-807C-46AC-8F33-92C4E1EEDFD0}" srcId="{B6C2E9B7-01E0-4123-BE1C-15487B9F20E5}" destId="{A0856267-7877-48A4-B294-531690458552}" srcOrd="2" destOrd="0" parTransId="{BB259282-1081-40FE-BCD4-CAC13BD29533}" sibTransId="{D3BF5C5F-4F7B-47AA-9C79-5106E13D36BD}"/>
    <dgm:cxn modelId="{7F374B3E-00CD-4E75-9531-280C3E928435}" srcId="{B6C2E9B7-01E0-4123-BE1C-15487B9F20E5}" destId="{E568073C-8EEE-49C3-AD7B-726F483ED23E}" srcOrd="1" destOrd="0" parTransId="{CE8E8CBE-561A-4E39-92FD-8D18CD6C1CC0}" sibTransId="{C439F44E-17B9-487E-B16F-A8A286935E48}"/>
    <dgm:cxn modelId="{BCB70299-6E3F-42B0-8747-A432CFA0BD54}" type="presOf" srcId="{B6C2E9B7-01E0-4123-BE1C-15487B9F20E5}" destId="{59CF15DD-A8BD-4A28-B573-1C1908C2728C}" srcOrd="0" destOrd="0" presId="urn:microsoft.com/office/officeart/2005/8/layout/hList6"/>
    <dgm:cxn modelId="{4CA78603-5FFD-421C-957F-1D1A8D77C40D}" type="presOf" srcId="{A0856267-7877-48A4-B294-531690458552}" destId="{36AE6A64-EC58-430B-8F67-6E5848EC3F91}" srcOrd="0" destOrd="0" presId="urn:microsoft.com/office/officeart/2005/8/layout/hList6"/>
    <dgm:cxn modelId="{C815D4CB-1F40-4641-B374-A4B8A364B20E}" type="presOf" srcId="{E568073C-8EEE-49C3-AD7B-726F483ED23E}" destId="{E144B5D5-3EBF-4B02-8C4C-D9EEE4AADDAB}" srcOrd="0" destOrd="0" presId="urn:microsoft.com/office/officeart/2005/8/layout/hList6"/>
    <dgm:cxn modelId="{94FB9AC4-536C-4327-AEE7-78CF1C1BC6CF}" type="presOf" srcId="{1ABE2C1B-F0EE-402D-B5F2-7DE5505F9E8D}" destId="{465996EF-67C1-44DB-8E24-3F0EA15779EB}" srcOrd="0" destOrd="0" presId="urn:microsoft.com/office/officeart/2005/8/layout/hList6"/>
    <dgm:cxn modelId="{1B3CE003-6C84-4BB4-9D19-18201886980F}" srcId="{B6C2E9B7-01E0-4123-BE1C-15487B9F20E5}" destId="{1ABE2C1B-F0EE-402D-B5F2-7DE5505F9E8D}" srcOrd="0" destOrd="0" parTransId="{A7A9F0C8-EA43-49A4-9BA8-E0A4E204BE66}" sibTransId="{51AB20D8-6D31-4027-8927-5D1EA0E24782}"/>
    <dgm:cxn modelId="{95BE764C-A4D9-42D6-BB43-A1298A9EB40F}" type="presParOf" srcId="{59CF15DD-A8BD-4A28-B573-1C1908C2728C}" destId="{465996EF-67C1-44DB-8E24-3F0EA15779EB}" srcOrd="0" destOrd="0" presId="urn:microsoft.com/office/officeart/2005/8/layout/hList6"/>
    <dgm:cxn modelId="{25A97F88-18BE-4C08-8E0A-6F10ED0B1B06}" type="presParOf" srcId="{59CF15DD-A8BD-4A28-B573-1C1908C2728C}" destId="{484D4938-DF4C-460A-A785-ED6149701C1B}" srcOrd="1" destOrd="0" presId="urn:microsoft.com/office/officeart/2005/8/layout/hList6"/>
    <dgm:cxn modelId="{E8E9C491-3961-4E34-B59A-F61D383C91F7}" type="presParOf" srcId="{59CF15DD-A8BD-4A28-B573-1C1908C2728C}" destId="{E144B5D5-3EBF-4B02-8C4C-D9EEE4AADDAB}" srcOrd="2" destOrd="0" presId="urn:microsoft.com/office/officeart/2005/8/layout/hList6"/>
    <dgm:cxn modelId="{7A394E28-AEB9-4448-9705-830EEF08675E}" type="presParOf" srcId="{59CF15DD-A8BD-4A28-B573-1C1908C2728C}" destId="{229A535B-4074-438B-BA13-A4F4FB7ED37A}" srcOrd="3" destOrd="0" presId="urn:microsoft.com/office/officeart/2005/8/layout/hList6"/>
    <dgm:cxn modelId="{9A9B3F73-D8D2-499C-9C64-C0884CBDCABC}" type="presParOf" srcId="{59CF15DD-A8BD-4A28-B573-1C1908C2728C}" destId="{36AE6A64-EC58-430B-8F67-6E5848EC3F9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0CFE2B-D304-459A-A24C-CD4C0AC854A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6E0729-8E41-4C63-9674-98B6D5883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6264696" cy="1008112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«Тяжело в ученье…..»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074164" y="2178654"/>
            <a:ext cx="6430956" cy="292675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Собрание для родителей десятиклассников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C00000"/>
                </a:solidFill>
              </a:rPr>
              <a:t>Однако есть  и большая опасность </a:t>
            </a:r>
            <a:r>
              <a:rPr lang="ru-RU" sz="2800" dirty="0">
                <a:solidFill>
                  <a:srgbClr val="002060"/>
                </a:solidFill>
              </a:rPr>
              <a:t>– можно, не желая того, позволить ребенку основательно </a:t>
            </a:r>
            <a:r>
              <a:rPr lang="ru-RU" sz="2800" b="1" dirty="0">
                <a:solidFill>
                  <a:srgbClr val="C00000"/>
                </a:solidFill>
              </a:rPr>
              <a:t>«расслабиться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и </a:t>
            </a:r>
            <a:r>
              <a:rPr lang="ru-RU" sz="2800" dirty="0">
                <a:solidFill>
                  <a:srgbClr val="002060"/>
                </a:solidFill>
              </a:rPr>
              <a:t>потерять не только рабочий тонус, но и драгоценное время для подготовки к выпускным экзаменам. 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Когда взрослые видят, что </a:t>
            </a:r>
            <a:r>
              <a:rPr lang="ru-RU" sz="2800" dirty="0" smtClean="0">
                <a:solidFill>
                  <a:srgbClr val="C00000"/>
                </a:solidFill>
              </a:rPr>
              <a:t>ребенок: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окончательно погрузился в свою </a:t>
            </a:r>
            <a:r>
              <a:rPr lang="ru-RU" sz="2800" dirty="0" smtClean="0">
                <a:solidFill>
                  <a:srgbClr val="0070C0"/>
                </a:solidFill>
              </a:rPr>
              <a:t>жизнь;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 не </a:t>
            </a:r>
            <a:r>
              <a:rPr lang="ru-RU" sz="2800" dirty="0">
                <a:solidFill>
                  <a:srgbClr val="0070C0"/>
                </a:solidFill>
              </a:rPr>
              <a:t>занимается ни </a:t>
            </a:r>
            <a:r>
              <a:rPr lang="ru-RU" sz="2800" dirty="0" smtClean="0">
                <a:solidFill>
                  <a:srgbClr val="0070C0"/>
                </a:solidFill>
              </a:rPr>
              <a:t>учебой;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70C0"/>
                </a:solidFill>
              </a:rPr>
              <a:t>   ни </a:t>
            </a:r>
            <a:r>
              <a:rPr lang="ru-RU" sz="2800" dirty="0">
                <a:solidFill>
                  <a:srgbClr val="0070C0"/>
                </a:solidFill>
              </a:rPr>
              <a:t>помощью по </a:t>
            </a:r>
            <a:r>
              <a:rPr lang="ru-RU" sz="2800" dirty="0" smtClean="0">
                <a:solidFill>
                  <a:srgbClr val="0070C0"/>
                </a:solidFill>
              </a:rPr>
              <a:t>дому. </a:t>
            </a:r>
          </a:p>
          <a:p>
            <a:pPr algn="ctr"/>
            <a:r>
              <a:rPr lang="ru-RU" sz="2800" i="1" dirty="0">
                <a:solidFill>
                  <a:schemeClr val="accent2"/>
                </a:solidFill>
              </a:rPr>
              <a:t>О</a:t>
            </a:r>
            <a:r>
              <a:rPr lang="ru-RU" sz="2800" i="1" dirty="0" smtClean="0">
                <a:solidFill>
                  <a:schemeClr val="accent2"/>
                </a:solidFill>
              </a:rPr>
              <a:t>ни </a:t>
            </a:r>
            <a:r>
              <a:rPr lang="ru-RU" sz="2800" i="1" dirty="0">
                <a:solidFill>
                  <a:schemeClr val="accent2"/>
                </a:solidFill>
              </a:rPr>
              <a:t>пытаются воздействовать на него критикой и упреками. </a:t>
            </a:r>
          </a:p>
        </p:txBody>
      </p:sp>
    </p:spTree>
    <p:extLst>
      <p:ext uri="{BB962C8B-B14F-4D97-AF65-F5344CB8AC3E}">
        <p14:creationId xmlns:p14="http://schemas.microsoft.com/office/powerpoint/2010/main" val="16964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C00000"/>
                </a:solidFill>
              </a:rPr>
              <a:t>Обычно родители «пилят» ребенка примерно так</a:t>
            </a:r>
            <a:r>
              <a:rPr lang="ru-RU" sz="2800" u="sng" dirty="0" smtClean="0">
                <a:solidFill>
                  <a:srgbClr val="C00000"/>
                </a:solidFill>
              </a:rPr>
              <a:t>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</a:rPr>
              <a:t>«</a:t>
            </a:r>
            <a:r>
              <a:rPr lang="ru-RU" sz="2400" b="1" dirty="0">
                <a:solidFill>
                  <a:srgbClr val="0070C0"/>
                </a:solidFill>
              </a:rPr>
              <a:t>Опять ты валяешься на диване и слушаешь это тупое радио!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2"/>
                </a:solidFill>
              </a:rPr>
              <a:t>Ты </a:t>
            </a:r>
            <a:r>
              <a:rPr lang="ru-RU" sz="2400" b="1" dirty="0">
                <a:solidFill>
                  <a:schemeClr val="accent2"/>
                </a:solidFill>
              </a:rPr>
              <a:t>целыми днями ничего не делаешь, тебя ничто не интересует! 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7030A0"/>
                </a:solidFill>
              </a:rPr>
              <a:t>Придешь </a:t>
            </a:r>
            <a:r>
              <a:rPr lang="ru-RU" sz="2400" b="1" dirty="0">
                <a:solidFill>
                  <a:srgbClr val="7030A0"/>
                </a:solidFill>
              </a:rPr>
              <a:t>из школы и лежишь на диване с плеером или болтаешь по телефону до одури</a:t>
            </a:r>
            <a:r>
              <a:rPr lang="ru-RU" sz="2400" b="1" dirty="0" smtClean="0">
                <a:solidFill>
                  <a:srgbClr val="7030A0"/>
                </a:solidFill>
              </a:rPr>
              <a:t>…!»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ru-RU" sz="2800" i="1" dirty="0">
                <a:solidFill>
                  <a:srgbClr val="002060"/>
                </a:solidFill>
              </a:rPr>
              <a:t>Сами взрослые понимают, почему и за что они ругают своих детей, - ведь каждый родитель чувствует ответственность за будущее своего ребенка и, конечно, мечтает увидеть его успешным и счастливым в личной и профессиональной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0593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/>
                </a:solidFill>
              </a:rPr>
              <a:t>Если родителям удалось добиться успеха, </a:t>
            </a:r>
            <a:r>
              <a:rPr lang="ru-RU" sz="2400" dirty="0" smtClean="0">
                <a:solidFill>
                  <a:schemeClr val="accent2"/>
                </a:solidFill>
              </a:rPr>
              <a:t>                             то </a:t>
            </a:r>
            <a:r>
              <a:rPr lang="ru-RU" sz="2400" dirty="0">
                <a:solidFill>
                  <a:schemeClr val="accent2"/>
                </a:solidFill>
              </a:rPr>
              <a:t>они считают свою дорогу удачной, </a:t>
            </a:r>
            <a:r>
              <a:rPr lang="ru-RU" sz="2400" dirty="0" smtClean="0">
                <a:solidFill>
                  <a:schemeClr val="accent2"/>
                </a:solidFill>
              </a:rPr>
              <a:t>надежной и,                              к </a:t>
            </a:r>
            <a:r>
              <a:rPr lang="ru-RU" sz="2400" dirty="0">
                <a:solidFill>
                  <a:schemeClr val="accent2"/>
                </a:solidFill>
              </a:rPr>
              <a:t>сожалению, единственно правильной.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Если </a:t>
            </a:r>
            <a:r>
              <a:rPr lang="ru-RU" sz="2400" b="1" dirty="0">
                <a:solidFill>
                  <a:srgbClr val="002060"/>
                </a:solidFill>
              </a:rPr>
              <a:t>же не все в их жизни сложилось удачно, то они начинают бояться, что ребенок </a:t>
            </a:r>
            <a:r>
              <a:rPr lang="ru-RU" sz="2400" b="1" i="1" dirty="0">
                <a:solidFill>
                  <a:srgbClr val="0070C0"/>
                </a:solidFill>
              </a:rPr>
              <a:t>«наступит на те же грабли</a:t>
            </a:r>
            <a:r>
              <a:rPr lang="ru-RU" sz="2400" b="1" i="1" dirty="0" smtClean="0">
                <a:solidFill>
                  <a:srgbClr val="0070C0"/>
                </a:solidFill>
              </a:rPr>
              <a:t>», </a:t>
            </a: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постоянно видят что-то опасное в его поведении.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Свои </a:t>
            </a:r>
            <a:r>
              <a:rPr lang="ru-RU" sz="2400" dirty="0">
                <a:solidFill>
                  <a:schemeClr val="accent2"/>
                </a:solidFill>
              </a:rPr>
              <a:t>представления о том, как правильно строить жизнь, родители пытаются навязать своему ребенку.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Они </a:t>
            </a:r>
            <a:r>
              <a:rPr lang="ru-RU" sz="2400" dirty="0">
                <a:solidFill>
                  <a:srgbClr val="002060"/>
                </a:solidFill>
              </a:rPr>
              <a:t>часто забывают, </a:t>
            </a:r>
            <a:r>
              <a:rPr lang="ru-RU" sz="2400" i="1" dirty="0">
                <a:solidFill>
                  <a:srgbClr val="0070C0"/>
                </a:solidFill>
              </a:rPr>
              <a:t>что сами будучи подростками, </a:t>
            </a:r>
            <a:r>
              <a:rPr lang="ru-RU" sz="2400" i="1" dirty="0" smtClean="0">
                <a:solidFill>
                  <a:srgbClr val="0070C0"/>
                </a:solidFill>
              </a:rPr>
              <a:t>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не </a:t>
            </a:r>
            <a:r>
              <a:rPr lang="ru-RU" sz="2400" dirty="0">
                <a:solidFill>
                  <a:srgbClr val="002060"/>
                </a:solidFill>
              </a:rPr>
              <a:t>всегда вели себя </a:t>
            </a:r>
            <a:r>
              <a:rPr lang="ru-RU" sz="2400" dirty="0" smtClean="0">
                <a:solidFill>
                  <a:srgbClr val="002060"/>
                </a:solidFill>
              </a:rPr>
              <a:t>идеально  (</a:t>
            </a:r>
            <a:r>
              <a:rPr lang="ru-RU" sz="2400" dirty="0">
                <a:solidFill>
                  <a:srgbClr val="002060"/>
                </a:solidFill>
              </a:rPr>
              <a:t>в том </a:t>
            </a:r>
            <a:r>
              <a:rPr lang="ru-RU" sz="2400" dirty="0" smtClean="0">
                <a:solidFill>
                  <a:srgbClr val="002060"/>
                </a:solidFill>
              </a:rPr>
              <a:t>числе, </a:t>
            </a:r>
            <a:r>
              <a:rPr lang="ru-RU" sz="2400" dirty="0">
                <a:solidFill>
                  <a:srgbClr val="002060"/>
                </a:solidFill>
              </a:rPr>
              <a:t>с точки зрения их собственных родителей).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03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760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Общение, и еще раз общение…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3960440" cy="7372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Чтобы ребенок не отдалялся от вас: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701848"/>
            <a:ext cx="4104456" cy="2807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Донесите до него свои опасения в обычной беседе;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Объясните ему, что именно в поведении ребенка заставляет вас беспокоится.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0016" y="980728"/>
            <a:ext cx="3200400" cy="6651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Расскажите ребенку  о себе: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55976" y="1701848"/>
            <a:ext cx="4464496" cy="30232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том, что интересовало вас в его возрасте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о  каких </a:t>
            </a:r>
            <a:r>
              <a:rPr lang="ru-RU" dirty="0">
                <a:solidFill>
                  <a:srgbClr val="002060"/>
                </a:solidFill>
              </a:rPr>
              <a:t>упущенных возможностях вы жалеете,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но </a:t>
            </a:r>
            <a:r>
              <a:rPr lang="ru-RU" dirty="0">
                <a:solidFill>
                  <a:srgbClr val="002060"/>
                </a:solidFill>
              </a:rPr>
              <a:t>сделайте это спокойно, не поучая и не раздражаясь. </a:t>
            </a:r>
          </a:p>
        </p:txBody>
      </p:sp>
    </p:spTree>
    <p:extLst>
      <p:ext uri="{BB962C8B-B14F-4D97-AF65-F5344CB8AC3E}">
        <p14:creationId xmlns:p14="http://schemas.microsoft.com/office/powerpoint/2010/main" val="7951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6264696" cy="396044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Нередко </a:t>
            </a:r>
            <a:r>
              <a:rPr lang="ru-RU" dirty="0">
                <a:solidFill>
                  <a:srgbClr val="0070C0"/>
                </a:solidFill>
              </a:rPr>
              <a:t>бывает, что родители уже заранее уверены: </a:t>
            </a:r>
            <a:r>
              <a:rPr lang="ru-RU" dirty="0">
                <a:solidFill>
                  <a:schemeClr val="accent2"/>
                </a:solidFill>
              </a:rPr>
              <a:t>все что занимает подростка – сплошные глупости. </a:t>
            </a:r>
            <a:endParaRPr lang="ru-RU" dirty="0" smtClean="0">
              <a:solidFill>
                <a:schemeClr val="accent2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    Только </a:t>
            </a:r>
            <a:r>
              <a:rPr lang="ru-RU" i="1" dirty="0">
                <a:solidFill>
                  <a:srgbClr val="002060"/>
                </a:solidFill>
              </a:rPr>
              <a:t>присмотревшись и, конечно, вспомнив собственные отроческие годы, взрослый может понять, что для уверенности в себе подростку необходимо знать, чем живут его сверстники.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Внимание и взаимопонимание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80" name="Picture 8" descr="C:\Program Files\Microsoft Office\MEDIA\CAGCAT10\j028603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4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980728"/>
            <a:ext cx="5760640" cy="403244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Если тот стиль в одежде или макияже, который выбрал ваш ребенок, не нравится </a:t>
            </a:r>
            <a:r>
              <a:rPr lang="ru-RU" dirty="0" smtClean="0">
                <a:solidFill>
                  <a:srgbClr val="002060"/>
                </a:solidFill>
              </a:rPr>
              <a:t>вам: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ни </a:t>
            </a:r>
            <a:r>
              <a:rPr lang="ru-RU" dirty="0">
                <a:solidFill>
                  <a:srgbClr val="C00000"/>
                </a:solidFill>
              </a:rPr>
              <a:t>в коем случае нельзя его </a:t>
            </a:r>
            <a:r>
              <a:rPr lang="ru-RU" dirty="0" smtClean="0">
                <a:solidFill>
                  <a:srgbClr val="C00000"/>
                </a:solidFill>
              </a:rPr>
              <a:t>ругать;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запрещать </a:t>
            </a:r>
            <a:r>
              <a:rPr lang="ru-RU" dirty="0">
                <a:solidFill>
                  <a:srgbClr val="C00000"/>
                </a:solidFill>
              </a:rPr>
              <a:t>ему так </a:t>
            </a:r>
            <a:r>
              <a:rPr lang="ru-RU" dirty="0" smtClean="0">
                <a:solidFill>
                  <a:srgbClr val="C00000"/>
                </a:solidFill>
              </a:rPr>
              <a:t>одеваться;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или </a:t>
            </a:r>
            <a:r>
              <a:rPr lang="ru-RU" dirty="0">
                <a:solidFill>
                  <a:srgbClr val="C00000"/>
                </a:solidFill>
              </a:rPr>
              <a:t>насмехаться над ним.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/>
            <a:r>
              <a:rPr lang="ru-RU" i="1" dirty="0" smtClean="0">
                <a:solidFill>
                  <a:srgbClr val="0070C0"/>
                </a:solidFill>
              </a:rPr>
              <a:t>Поговорите</a:t>
            </a:r>
            <a:r>
              <a:rPr lang="ru-RU" i="1" dirty="0">
                <a:solidFill>
                  <a:srgbClr val="0070C0"/>
                </a:solidFill>
              </a:rPr>
              <a:t>, объясните, что вам кажется неподходящим, и предложите, что именно и как изменить.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Внимание и взаимопонимание</a:t>
            </a:r>
            <a:endParaRPr lang="ru-RU" dirty="0"/>
          </a:p>
        </p:txBody>
      </p:sp>
      <p:pic>
        <p:nvPicPr>
          <p:cNvPr id="4098" name="Picture 2" descr="C:\Program Files\Microsoft Office\MEDIA\CAGCAT10\j03029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24744"/>
            <a:ext cx="180020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4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760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Общение со сверстниками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432048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Юноши и девушки охотно используют время обучения в десятом классе для общения с друзьями или  для разнообразных внешкольных занятий. Школьники проводят все больше времени вне дома, поздно возвращаются, реже, чем раньше, приглашают друзей к себе. 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Родители должны объяснить ребенку, что они волнуются за него, но, ни в коем случае не выдвигать необоснованных требований: </a:t>
            </a:r>
            <a:r>
              <a:rPr lang="ru-RU" sz="2400" dirty="0" smtClean="0">
                <a:solidFill>
                  <a:schemeClr val="accent2"/>
                </a:solidFill>
              </a:rPr>
              <a:t>                         </a:t>
            </a:r>
            <a:r>
              <a:rPr lang="ru-RU" sz="2400" i="1" dirty="0" smtClean="0">
                <a:solidFill>
                  <a:srgbClr val="C00000"/>
                </a:solidFill>
              </a:rPr>
              <a:t>«</a:t>
            </a:r>
            <a:r>
              <a:rPr lang="ru-RU" sz="2400" i="1" dirty="0">
                <a:solidFill>
                  <a:srgbClr val="C00000"/>
                </a:solidFill>
              </a:rPr>
              <a:t>Всегда быть дома в 20 часов – и точка!». </a:t>
            </a:r>
            <a:endParaRPr lang="ru-RU" sz="2400" i="1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Любое </a:t>
            </a:r>
            <a:r>
              <a:rPr lang="ru-RU" sz="2400" dirty="0">
                <a:solidFill>
                  <a:srgbClr val="0070C0"/>
                </a:solidFill>
              </a:rPr>
              <a:t>требование должно быть разумным и аргументированным.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92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5688632" cy="410445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 десятом классе школьник должен окончательно определиться, будет ли он поступать в ВУЗ после окончания школы.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Если </a:t>
            </a:r>
            <a:r>
              <a:rPr lang="ru-RU" dirty="0">
                <a:solidFill>
                  <a:srgbClr val="C00000"/>
                </a:solidFill>
              </a:rPr>
              <a:t>принято положительное решение, </a:t>
            </a:r>
            <a:r>
              <a:rPr lang="ru-RU" dirty="0" smtClean="0">
                <a:solidFill>
                  <a:srgbClr val="C00000"/>
                </a:solidFill>
              </a:rPr>
              <a:t>то: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надо </a:t>
            </a:r>
            <a:r>
              <a:rPr lang="ru-RU" dirty="0">
                <a:solidFill>
                  <a:srgbClr val="0070C0"/>
                </a:solidFill>
              </a:rPr>
              <a:t>сформулировать конкретные шаги, которые следует предпринять для поступления,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7030A0"/>
                </a:solidFill>
              </a:rPr>
              <a:t>и </a:t>
            </a:r>
            <a:r>
              <a:rPr lang="ru-RU" dirty="0">
                <a:solidFill>
                  <a:srgbClr val="7030A0"/>
                </a:solidFill>
              </a:rPr>
              <a:t>начать готовиться к экзаменам.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НАЧИНАть</a:t>
            </a:r>
            <a:r>
              <a:rPr lang="ru-RU" b="1" dirty="0" smtClean="0">
                <a:solidFill>
                  <a:srgbClr val="C00000"/>
                </a:solidFill>
              </a:rPr>
              <a:t>  ДЕЙСТВОВАТЬ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5" name="Picture 5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24744"/>
            <a:ext cx="252028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1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097280"/>
            <a:ext cx="6264696" cy="391589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dirty="0">
                <a:solidFill>
                  <a:srgbClr val="FF0000"/>
                </a:solidFill>
              </a:rPr>
              <a:t>Первый шаг – </a:t>
            </a:r>
            <a:r>
              <a:rPr lang="ru-RU" dirty="0">
                <a:solidFill>
                  <a:srgbClr val="0070C0"/>
                </a:solidFill>
              </a:rPr>
              <a:t>выбрать конкретное учебное заведение, в котором хочет учиться школьник.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Желательно </a:t>
            </a:r>
            <a:r>
              <a:rPr lang="ru-RU" dirty="0">
                <a:solidFill>
                  <a:srgbClr val="002060"/>
                </a:solidFill>
              </a:rPr>
              <a:t>подготовить </a:t>
            </a:r>
            <a:r>
              <a:rPr lang="ru-RU" dirty="0" smtClean="0">
                <a:solidFill>
                  <a:srgbClr val="002060"/>
                </a:solidFill>
              </a:rPr>
              <a:t>                          </a:t>
            </a: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>
                <a:solidFill>
                  <a:srgbClr val="C00000"/>
                </a:solidFill>
              </a:rPr>
              <a:t>запасные варианты»,</a:t>
            </a:r>
            <a:r>
              <a:rPr lang="ru-RU" dirty="0">
                <a:solidFill>
                  <a:srgbClr val="002060"/>
                </a:solidFill>
              </a:rPr>
              <a:t> то есть наметить два-три подходящих вуза, в которых совпадают сдаваемые предметы и экзамены проходят в разное </a:t>
            </a:r>
            <a:r>
              <a:rPr lang="ru-RU" dirty="0" smtClean="0">
                <a:solidFill>
                  <a:srgbClr val="002060"/>
                </a:solidFill>
              </a:rPr>
              <a:t>время.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При </a:t>
            </a:r>
            <a:r>
              <a:rPr lang="ru-RU" dirty="0">
                <a:solidFill>
                  <a:srgbClr val="0070C0"/>
                </a:solidFill>
              </a:rPr>
              <a:t>помощи Интернета можно найти координаты этих учебных заведений и ознакомится с условиями приема.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Готовимся к поступлению в Вуз…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50" name="Picture 6" descr="C:\Program Files\Microsoft Office\MEDIA\CAGCAT10\j0234657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96752"/>
            <a:ext cx="201622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097280"/>
            <a:ext cx="5832648" cy="3987904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2060"/>
                </a:solidFill>
              </a:rPr>
              <a:t>Если есть такая возможность, то именно в десятом классе необходимо посетить </a:t>
            </a:r>
            <a:r>
              <a:rPr lang="ru-RU" dirty="0" smtClean="0">
                <a:solidFill>
                  <a:srgbClr val="002060"/>
                </a:solidFill>
              </a:rPr>
              <a:t>                             </a:t>
            </a:r>
            <a:r>
              <a:rPr lang="ru-RU" dirty="0" smtClean="0">
                <a:solidFill>
                  <a:srgbClr val="C00000"/>
                </a:solidFill>
              </a:rPr>
              <a:t>«День </a:t>
            </a:r>
            <a:r>
              <a:rPr lang="ru-RU" dirty="0">
                <a:solidFill>
                  <a:srgbClr val="C00000"/>
                </a:solidFill>
              </a:rPr>
              <a:t>открытых </a:t>
            </a:r>
            <a:r>
              <a:rPr lang="ru-RU" dirty="0" smtClean="0">
                <a:solidFill>
                  <a:srgbClr val="C00000"/>
                </a:solidFill>
              </a:rPr>
              <a:t>дверей» </a:t>
            </a:r>
            <a:r>
              <a:rPr lang="ru-RU" dirty="0">
                <a:solidFill>
                  <a:srgbClr val="002060"/>
                </a:solidFill>
              </a:rPr>
              <a:t>выбранного высшего учебного заведения.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C00000"/>
                </a:solidFill>
              </a:rPr>
              <a:t>Во-первых</a:t>
            </a:r>
            <a:r>
              <a:rPr lang="ru-RU" i="1" dirty="0">
                <a:solidFill>
                  <a:srgbClr val="C00000"/>
                </a:solidFill>
              </a:rPr>
              <a:t>, </a:t>
            </a:r>
            <a:r>
              <a:rPr lang="ru-RU" i="1" dirty="0">
                <a:solidFill>
                  <a:srgbClr val="0070C0"/>
                </a:solidFill>
              </a:rPr>
              <a:t>там можно получить наиболее полную информацию, задать все интересующие вопросы и купить справочную литературу.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Внешние факторы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Program Files\Microsoft Office\MEDIA\CAGCAT10\j020546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40768"/>
            <a:ext cx="252028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1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908720"/>
            <a:ext cx="5760640" cy="4032448"/>
          </a:xfrm>
        </p:spPr>
        <p:txBody>
          <a:bodyPr>
            <a:normAutofit/>
          </a:bodyPr>
          <a:lstStyle/>
          <a:p>
            <a:pPr marL="0" indent="0" algn="ctr"/>
            <a:r>
              <a:rPr lang="ru-RU" dirty="0" smtClean="0">
                <a:solidFill>
                  <a:srgbClr val="0070C0"/>
                </a:solidFill>
              </a:rPr>
              <a:t>Поступление в десятый класс открывает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последний  этап </a:t>
            </a:r>
            <a:r>
              <a:rPr lang="ru-RU" dirty="0" smtClean="0">
                <a:solidFill>
                  <a:srgbClr val="0070C0"/>
                </a:solidFill>
              </a:rPr>
              <a:t>обучения в школе.                 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ctr"/>
            <a:r>
              <a:rPr lang="ru-RU" sz="2400" dirty="0" smtClean="0">
                <a:solidFill>
                  <a:srgbClr val="C00000"/>
                </a:solidFill>
              </a:rPr>
              <a:t>В </a:t>
            </a:r>
            <a:r>
              <a:rPr lang="ru-RU" sz="2400" dirty="0" smtClean="0">
                <a:solidFill>
                  <a:srgbClr val="C00000"/>
                </a:solidFill>
              </a:rPr>
              <a:t>этот период у школьников могут </a:t>
            </a:r>
            <a:r>
              <a:rPr lang="ru-RU" sz="2400" dirty="0" smtClean="0">
                <a:solidFill>
                  <a:srgbClr val="C00000"/>
                </a:solidFill>
              </a:rPr>
              <a:t>возникать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определенные сложности: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отношениях со сверстниками; </a:t>
            </a:r>
            <a:endParaRPr lang="ru-RU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в учебе;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отношениях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с родителями.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Старшая  школа. Что это?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24744"/>
            <a:ext cx="2592288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1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980728"/>
            <a:ext cx="6336704" cy="410445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Во-вторых,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для школьника очень </a:t>
            </a:r>
            <a:r>
              <a:rPr lang="ru-RU" dirty="0" smtClean="0">
                <a:solidFill>
                  <a:srgbClr val="002060"/>
                </a:solidFill>
              </a:rPr>
              <a:t>полезно: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побывать </a:t>
            </a:r>
            <a:r>
              <a:rPr lang="ru-RU" i="1" dirty="0">
                <a:solidFill>
                  <a:srgbClr val="C00000"/>
                </a:solidFill>
              </a:rPr>
              <a:t>(желательно не один раз)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том здании, где ему предстоит сдавать экзамены, 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0000"/>
                </a:solidFill>
              </a:rPr>
              <a:t>сориентироваться </a:t>
            </a:r>
            <a:r>
              <a:rPr lang="ru-RU" i="1" dirty="0">
                <a:solidFill>
                  <a:srgbClr val="FF0000"/>
                </a:solidFill>
              </a:rPr>
              <a:t>там, </a:t>
            </a:r>
            <a:endParaRPr lang="ru-RU" i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C000"/>
                </a:solidFill>
              </a:rPr>
              <a:t>выяснить</a:t>
            </a:r>
            <a:r>
              <a:rPr lang="ru-RU" i="1" dirty="0">
                <a:solidFill>
                  <a:srgbClr val="FFC000"/>
                </a:solidFill>
              </a:rPr>
              <a:t>, как туда лучше добраться, сколько на это требуется времени. </a:t>
            </a:r>
            <a:endParaRPr lang="ru-RU" i="1" dirty="0" smtClean="0">
              <a:solidFill>
                <a:srgbClr val="FFC000"/>
              </a:solidFill>
            </a:endParaRPr>
          </a:p>
          <a:p>
            <a:pPr marL="0" indent="0"/>
            <a:r>
              <a:rPr lang="ru-RU" dirty="0" smtClean="0">
                <a:solidFill>
                  <a:srgbClr val="0070C0"/>
                </a:solidFill>
              </a:rPr>
              <a:t>В </a:t>
            </a:r>
            <a:r>
              <a:rPr lang="ru-RU" dirty="0">
                <a:solidFill>
                  <a:srgbClr val="0070C0"/>
                </a:solidFill>
              </a:rPr>
              <a:t>таком случае внешние факторы не будут для него стрессовыми, ведь он окажется в уже знакомой обстановке.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7095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Внешние факторы</a:t>
            </a:r>
            <a:endParaRPr lang="ru-RU" dirty="0"/>
          </a:p>
        </p:txBody>
      </p:sp>
      <p:pic>
        <p:nvPicPr>
          <p:cNvPr id="8198" name="Picture 6" descr="C:\Program Files\Microsoft Office\MEDIA\CAGCAT10\j018332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268760"/>
            <a:ext cx="18722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760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Начинаем подготовку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11256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Родители и педагоги обычно в состоянии </a:t>
            </a:r>
            <a:r>
              <a:rPr lang="ru-RU" sz="2400" i="1" dirty="0">
                <a:solidFill>
                  <a:schemeClr val="accent2"/>
                </a:solidFill>
              </a:rPr>
              <a:t>адекватно оценить </a:t>
            </a:r>
            <a:r>
              <a:rPr lang="ru-RU" sz="2400" dirty="0">
                <a:solidFill>
                  <a:srgbClr val="002060"/>
                </a:solidFill>
              </a:rPr>
              <a:t>знания ребенка по тому или иному предмету, необходимому для поступления в вуз.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По </a:t>
            </a:r>
            <a:r>
              <a:rPr lang="ru-RU" sz="2400" dirty="0">
                <a:solidFill>
                  <a:srgbClr val="002060"/>
                </a:solidFill>
              </a:rPr>
              <a:t>самому </a:t>
            </a:r>
            <a:r>
              <a:rPr lang="ru-RU" sz="2400" i="1" dirty="0">
                <a:solidFill>
                  <a:srgbClr val="0070C0"/>
                </a:solidFill>
              </a:rPr>
              <a:t>«хромающему» </a:t>
            </a:r>
            <a:r>
              <a:rPr lang="ru-RU" sz="2400" dirty="0">
                <a:solidFill>
                  <a:srgbClr val="002060"/>
                </a:solidFill>
              </a:rPr>
              <a:t>из них надо начинать подготовку </a:t>
            </a:r>
            <a:r>
              <a:rPr lang="ru-RU" sz="2400" u="sng" dirty="0">
                <a:solidFill>
                  <a:schemeClr val="accent2"/>
                </a:solidFill>
              </a:rPr>
              <a:t>именно в десятом классе.</a:t>
            </a:r>
          </a:p>
          <a:p>
            <a:pPr marL="0" indent="0"/>
            <a:r>
              <a:rPr lang="ru-RU" sz="2400" dirty="0">
                <a:solidFill>
                  <a:srgbClr val="002060"/>
                </a:solidFill>
              </a:rPr>
              <a:t>Родители могут помочь школьнику познакомиться с содержанием той специальности, которую он выбирает.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    Для </a:t>
            </a:r>
            <a:r>
              <a:rPr lang="ru-RU" sz="2400" dirty="0">
                <a:solidFill>
                  <a:srgbClr val="002060"/>
                </a:solidFill>
              </a:rPr>
              <a:t>этого надо найти кружок, клуб </a:t>
            </a:r>
            <a:r>
              <a:rPr lang="ru-RU" sz="2400" dirty="0">
                <a:solidFill>
                  <a:schemeClr val="accent2"/>
                </a:solidFill>
              </a:rPr>
              <a:t>(</a:t>
            </a:r>
            <a:r>
              <a:rPr lang="ru-RU" sz="2400" i="1" dirty="0">
                <a:solidFill>
                  <a:schemeClr val="accent2"/>
                </a:solidFill>
              </a:rPr>
              <a:t>в идеальном варианте - организованный при вузе, в котором можно получить выбранную профессию), </a:t>
            </a:r>
            <a:r>
              <a:rPr lang="ru-RU" sz="2400" dirty="0">
                <a:solidFill>
                  <a:srgbClr val="002060"/>
                </a:solidFill>
              </a:rPr>
              <a:t>где старшеклассников знакомят с азами того или иного дела.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097280"/>
            <a:ext cx="6552728" cy="391589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Именно в десятом классе такие занятия будут </a:t>
            </a:r>
            <a:r>
              <a:rPr lang="ru-RU" i="1" u="sng" dirty="0">
                <a:solidFill>
                  <a:srgbClr val="C00000"/>
                </a:solidFill>
              </a:rPr>
              <a:t>своевременными,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ведь у подростка сейчас </a:t>
            </a:r>
            <a:r>
              <a:rPr lang="ru-RU" i="1" u="sng" dirty="0">
                <a:solidFill>
                  <a:srgbClr val="0070C0"/>
                </a:solidFill>
              </a:rPr>
              <a:t>есть последняя возможность поменять свое решение. </a:t>
            </a:r>
          </a:p>
          <a:p>
            <a:r>
              <a:rPr lang="ru-RU" dirty="0">
                <a:solidFill>
                  <a:srgbClr val="C00000"/>
                </a:solidFill>
              </a:rPr>
              <a:t>В одиннадцатом классе </a:t>
            </a:r>
            <a:r>
              <a:rPr lang="ru-RU" dirty="0" smtClean="0">
                <a:solidFill>
                  <a:srgbClr val="C00000"/>
                </a:solidFill>
              </a:rPr>
              <a:t>                              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график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школьника станет более напряженным, начнется серьезная подготовка к выпускным и вступительным экзаменам.</a:t>
            </a:r>
          </a:p>
          <a:p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Время действовать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42" name="Picture 2" descr="C:\Program Files\Microsoft Office\MEDIA\CAGCAT10\j0234131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9"/>
            <a:ext cx="194421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7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097280"/>
            <a:ext cx="5904656" cy="398790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Большое спасибо за внимание. </a:t>
            </a:r>
          </a:p>
          <a:p>
            <a:pPr algn="ctr"/>
            <a:r>
              <a:rPr lang="ru-RU" i="1" dirty="0">
                <a:solidFill>
                  <a:srgbClr val="0070C0"/>
                </a:solidFill>
              </a:rPr>
              <a:t>Надеюсь на то, что данная информация была для вас интересна и полезна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ru-RU" i="1" dirty="0">
              <a:solidFill>
                <a:srgbClr val="0070C0"/>
              </a:solidFill>
            </a:endParaRPr>
          </a:p>
          <a:p>
            <a:pPr algn="ctr"/>
            <a:r>
              <a:rPr lang="ru-RU" dirty="0">
                <a:solidFill>
                  <a:srgbClr val="FF0066"/>
                </a:solidFill>
              </a:rPr>
              <a:t> </a:t>
            </a:r>
            <a:r>
              <a:rPr lang="ru-RU" dirty="0" smtClean="0">
                <a:solidFill>
                  <a:srgbClr val="FF0066"/>
                </a:solidFill>
              </a:rPr>
              <a:t>С наилучшими пожеланиями  </a:t>
            </a:r>
          </a:p>
          <a:p>
            <a:pPr algn="ctr"/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Ш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кольный психолог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 заключение….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1271" name="Picture 7" descr="C:\Program Files\Microsoft Office\MEDIA\CAGCAT10\j02849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84784"/>
            <a:ext cx="288032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3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И Снова … Адаптация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352928" cy="3912548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rgbClr val="0070C0"/>
                </a:solidFill>
              </a:rPr>
              <a:t>Первые месяцы обучения в старшей школе становятся периодом: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0" dirty="0" smtClean="0"/>
              <a:t> </a:t>
            </a:r>
            <a:r>
              <a:rPr lang="ru-RU" sz="2800" b="0" i="1" dirty="0" smtClean="0">
                <a:solidFill>
                  <a:srgbClr val="002060"/>
                </a:solidFill>
              </a:rPr>
              <a:t>адаптации к новым условиям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0" i="1" dirty="0" smtClean="0">
                <a:solidFill>
                  <a:srgbClr val="002060"/>
                </a:solidFill>
              </a:rPr>
              <a:t> приобретения статуса среди сверстников.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0" dirty="0" smtClean="0">
                <a:solidFill>
                  <a:srgbClr val="FF0066"/>
                </a:solidFill>
              </a:rPr>
              <a:t> </a:t>
            </a:r>
            <a:r>
              <a:rPr lang="ru-RU" sz="2800" b="0" dirty="0" smtClean="0">
                <a:solidFill>
                  <a:srgbClr val="C00000"/>
                </a:solidFill>
              </a:rPr>
              <a:t>Необходимо, чтобы родители увидели,                         </a:t>
            </a:r>
            <a:r>
              <a:rPr lang="ru-RU" sz="2800" b="0" u="sng" dirty="0" smtClean="0">
                <a:solidFill>
                  <a:srgbClr val="C00000"/>
                </a:solidFill>
              </a:rPr>
              <a:t>насколько важна для их ребенка проблема вхождения в новый </a:t>
            </a:r>
            <a:r>
              <a:rPr lang="ru-RU" sz="2800" b="0" dirty="0" smtClean="0">
                <a:solidFill>
                  <a:srgbClr val="C00000"/>
                </a:solidFill>
              </a:rPr>
              <a:t>коллектив,                                                          </a:t>
            </a:r>
            <a:r>
              <a:rPr lang="ru-RU" sz="2800" b="0" dirty="0" smtClean="0">
                <a:solidFill>
                  <a:srgbClr val="002060"/>
                </a:solidFill>
              </a:rPr>
              <a:t>и оказали ему психологическую поддержку.</a:t>
            </a:r>
            <a:endParaRPr lang="ru-RU" sz="28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64807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 smtClean="0"/>
              <a:t>В данном возрасте крайне нежелательно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012204"/>
              </p:ext>
            </p:extLst>
          </p:nvPr>
        </p:nvGraphicFramePr>
        <p:xfrm>
          <a:off x="539553" y="980728"/>
          <a:ext cx="8280920" cy="369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0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4397112" cy="3712464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Слабоуспевающие ученики обычно покидают школу после девятого класса, поэтому: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требования педагогов увеличиваются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а изучаемый материл усложняется.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Смена критериев оценки знаний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Program Files\Microsoft Office\MEDIA\CAGCAT10\j030125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24745"/>
            <a:ext cx="302433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1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040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Сложности в учебе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417646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Родители десятиклассников должны быть готовы к тому, что: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Учащийся, имевший отличные оценки в среднем звене, в старших классах может стать средним учеником;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А бывший «твердый четверочник» - слабым учеником.</a:t>
            </a:r>
          </a:p>
          <a:p>
            <a:pPr marL="0" indent="0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Плохие отметки ( с точки зрения самого учащегося, то есть более низкие, чем он привык получать) могут привести: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К снижению самооценки учащегося;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К изменениям в поведении ребенка, он может стать: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Подавленным и замкнутым;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( или наоборот)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злобным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агрессивным.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rgbClr val="FF0066"/>
              </a:solidFill>
            </a:endParaRPr>
          </a:p>
          <a:p>
            <a:pPr marL="0" indent="0"/>
            <a:endParaRPr lang="ru-RU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Сложности в учебе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4248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</a:rPr>
              <a:t>Родители, заметившие, что их ребенок стал более раздражительным (или более мрачным и апатичным), должны помочь ему справиться с трудностями в учебе.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Необходимо выяснить у ребенка: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С какими именно затруднениями он столкнулся;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Какие предметы ему сложнее даются;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 затем постараться объяснить , что требования к нему возросли, и поэтому педагоги оценивают его по новым критериям.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7606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Сложности в учебе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11256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Нужно вместе с ребенком </a:t>
            </a:r>
            <a:r>
              <a:rPr lang="ru-RU" sz="2400" dirty="0" smtClean="0">
                <a:solidFill>
                  <a:schemeClr val="accent2"/>
                </a:solidFill>
              </a:rPr>
              <a:t>проанализировать: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 замечания</a:t>
            </a:r>
            <a:r>
              <a:rPr lang="ru-RU" sz="2400" dirty="0">
                <a:solidFill>
                  <a:srgbClr val="0070C0"/>
                </a:solidFill>
              </a:rPr>
              <a:t>, которые делают </a:t>
            </a:r>
            <a:r>
              <a:rPr lang="ru-RU" sz="2400" dirty="0" smtClean="0">
                <a:solidFill>
                  <a:srgbClr val="0070C0"/>
                </a:solidFill>
              </a:rPr>
              <a:t>педагоги;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и </a:t>
            </a:r>
            <a:r>
              <a:rPr lang="ru-RU" sz="2400" dirty="0">
                <a:solidFill>
                  <a:srgbClr val="0070C0"/>
                </a:solidFill>
              </a:rPr>
              <a:t>сформулировать новые параметры оценки успеваемости, уточнив,  каким  условиям должны отвечать его письменные и устные работы, рефераты, доклады. </a:t>
            </a:r>
            <a:endParaRPr lang="ru-RU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/>
                </a:solidFill>
              </a:rPr>
              <a:t>Возможно</a:t>
            </a:r>
            <a:r>
              <a:rPr lang="ru-RU" sz="2400" dirty="0">
                <a:solidFill>
                  <a:schemeClr val="accent2"/>
                </a:solidFill>
              </a:rPr>
              <a:t>, для этого понадобится консультация </a:t>
            </a:r>
            <a:r>
              <a:rPr lang="ru-RU" sz="2400" dirty="0" smtClean="0">
                <a:solidFill>
                  <a:schemeClr val="accent2"/>
                </a:solidFill>
              </a:rPr>
              <a:t>учителя( </a:t>
            </a:r>
            <a:r>
              <a:rPr lang="ru-RU" sz="2400" dirty="0">
                <a:solidFill>
                  <a:schemeClr val="accent2"/>
                </a:solidFill>
              </a:rPr>
              <a:t>желательно, чтобы ее получил сам школьник, а не его </a:t>
            </a:r>
            <a:r>
              <a:rPr lang="ru-RU" sz="2400" dirty="0" smtClean="0">
                <a:solidFill>
                  <a:schemeClr val="accent2"/>
                </a:solidFill>
              </a:rPr>
              <a:t>родители).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Нужно </a:t>
            </a:r>
            <a:r>
              <a:rPr lang="ru-RU" sz="2400" dirty="0">
                <a:solidFill>
                  <a:srgbClr val="0070C0"/>
                </a:solidFill>
              </a:rPr>
              <a:t>помочь ребенку выполнить несколько </a:t>
            </a:r>
            <a:r>
              <a:rPr lang="ru-RU" sz="2400" dirty="0" smtClean="0">
                <a:solidFill>
                  <a:srgbClr val="0070C0"/>
                </a:solidFill>
              </a:rPr>
              <a:t>заданий в </a:t>
            </a:r>
            <a:r>
              <a:rPr lang="ru-RU" sz="2400" dirty="0">
                <a:solidFill>
                  <a:srgbClr val="0070C0"/>
                </a:solidFill>
              </a:rPr>
              <a:t>соответствии с установленными правилами.</a:t>
            </a:r>
          </a:p>
          <a:p>
            <a:r>
              <a:rPr lang="ru-RU" sz="2400" dirty="0"/>
              <a:t> 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19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908720"/>
            <a:ext cx="6768752" cy="424847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Нередко встречающаяся в десятом классе проблема - </a:t>
            </a:r>
            <a:r>
              <a:rPr lang="ru-RU" dirty="0">
                <a:solidFill>
                  <a:srgbClr val="0070C0"/>
                </a:solidFill>
              </a:rPr>
              <a:t>ярко выраженное желание отдохнуть после напряженного девятого и перед выпускным одиннадцатым классом.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C00000"/>
                </a:solidFill>
              </a:rPr>
              <a:t>Школьник </a:t>
            </a:r>
            <a:r>
              <a:rPr lang="ru-RU" i="1" dirty="0">
                <a:solidFill>
                  <a:srgbClr val="C00000"/>
                </a:solidFill>
              </a:rPr>
              <a:t>чувствует себя уставшим от серьезных экзаменов и важных решений о своем будущем. Безусловно, школьникам необходима передышка. </a:t>
            </a:r>
            <a:endParaRPr lang="ru-RU" i="1" dirty="0" smtClean="0">
              <a:solidFill>
                <a:srgbClr val="C0000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Более </a:t>
            </a:r>
            <a:r>
              <a:rPr lang="ru-RU" i="1" dirty="0">
                <a:solidFill>
                  <a:srgbClr val="002060"/>
                </a:solidFill>
              </a:rPr>
              <a:t>того, родители тоже могут воспользоваться возможностью проводить больше времени с детьми и помочь им восстановить и накопить силы.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04056"/>
          </a:xfrm>
        </p:spPr>
        <p:txBody>
          <a:bodyPr/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ВОЗРАСТ </a:t>
            </a:r>
            <a:r>
              <a:rPr lang="ru-RU" sz="2400" b="1" dirty="0">
                <a:solidFill>
                  <a:srgbClr val="C00000"/>
                </a:solidFill>
              </a:rPr>
              <a:t>ЛЮБВИ И… </a:t>
            </a:r>
            <a:r>
              <a:rPr lang="ru-RU" sz="2400" b="1" dirty="0" smtClean="0">
                <a:solidFill>
                  <a:srgbClr val="C00000"/>
                </a:solidFill>
              </a:rPr>
              <a:t> ОТДЫХА </a:t>
            </a:r>
            <a:r>
              <a:rPr lang="ru-RU" sz="2400" b="1" dirty="0">
                <a:solidFill>
                  <a:srgbClr val="C00000"/>
                </a:solidFill>
              </a:rPr>
              <a:t>ОТ ТРУДОВ.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039" name="Picture 15" descr="C:\Program Files\Microsoft Office\MEDIA\CAGCAT10\j02819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24745"/>
            <a:ext cx="1512168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2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386</TotalTime>
  <Words>1325</Words>
  <Application>Microsoft Office PowerPoint</Application>
  <PresentationFormat>Экран (4:3)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Franklin Gothic Book</vt:lpstr>
      <vt:lpstr>Franklin Gothic Medium</vt:lpstr>
      <vt:lpstr>Tunga</vt:lpstr>
      <vt:lpstr>Wingdings</vt:lpstr>
      <vt:lpstr>Углы</vt:lpstr>
      <vt:lpstr>«Тяжело в ученье…..»</vt:lpstr>
      <vt:lpstr>Старшая  школа. Что это?</vt:lpstr>
      <vt:lpstr> И Снова … Адаптация</vt:lpstr>
      <vt:lpstr>В данном возрасте крайне нежелательно:</vt:lpstr>
      <vt:lpstr>Смена критериев оценки знаний</vt:lpstr>
      <vt:lpstr>Сложности в учебе</vt:lpstr>
      <vt:lpstr>Сложности в учебе</vt:lpstr>
      <vt:lpstr>Сложности в учебе</vt:lpstr>
      <vt:lpstr> ВОЗРАСТ ЛЮБВИ И…  ОТДЫХА ОТ ТРУДОВ. </vt:lpstr>
      <vt:lpstr>Презентация PowerPoint</vt:lpstr>
      <vt:lpstr>Презентация PowerPoint</vt:lpstr>
      <vt:lpstr>Презентация PowerPoint</vt:lpstr>
      <vt:lpstr>Общение, и еще раз общение…</vt:lpstr>
      <vt:lpstr>Внимание и взаимопонимание</vt:lpstr>
      <vt:lpstr>Внимание и взаимопонимание</vt:lpstr>
      <vt:lpstr>Общение со сверстниками</vt:lpstr>
      <vt:lpstr> НАЧИНАть  ДЕЙСТВОВАТЬ</vt:lpstr>
      <vt:lpstr>Готовимся к поступлению в Вуз…</vt:lpstr>
      <vt:lpstr>Внешние факторы</vt:lpstr>
      <vt:lpstr>Внешние факторы</vt:lpstr>
      <vt:lpstr>Начинаем подготовку</vt:lpstr>
      <vt:lpstr>Время действовать</vt:lpstr>
      <vt:lpstr>В заключение….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«Тяжело в ученье…..»</dc:title>
  <dc:creator>Admin</dc:creator>
  <cp:lastModifiedBy>Admin</cp:lastModifiedBy>
  <cp:revision>28</cp:revision>
  <dcterms:created xsi:type="dcterms:W3CDTF">2011-11-06T14:37:01Z</dcterms:created>
  <dcterms:modified xsi:type="dcterms:W3CDTF">2015-01-25T05:35:47Z</dcterms:modified>
</cp:coreProperties>
</file>