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87" r:id="rId3"/>
    <p:sldId id="286" r:id="rId4"/>
    <p:sldId id="278" r:id="rId5"/>
    <p:sldId id="261" r:id="rId6"/>
    <p:sldId id="260" r:id="rId7"/>
    <p:sldId id="263" r:id="rId8"/>
    <p:sldId id="264" r:id="rId9"/>
    <p:sldId id="284" r:id="rId10"/>
    <p:sldId id="285" r:id="rId11"/>
    <p:sldId id="304" r:id="rId12"/>
    <p:sldId id="294" r:id="rId13"/>
    <p:sldId id="295" r:id="rId14"/>
    <p:sldId id="298" r:id="rId15"/>
    <p:sldId id="302" r:id="rId16"/>
    <p:sldId id="301" r:id="rId17"/>
    <p:sldId id="300" r:id="rId18"/>
    <p:sldId id="297" r:id="rId19"/>
    <p:sldId id="303" r:id="rId20"/>
    <p:sldId id="281" r:id="rId21"/>
    <p:sldId id="269" r:id="rId22"/>
    <p:sldId id="28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D3EAD-E068-4F27-AD48-F239CED2E19F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1ECF3-2C84-4622-9B3E-468646DC9B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724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5000"/>
            <a:duotone>
              <a:schemeClr val="bg2">
                <a:shade val="30000"/>
                <a:satMod val="455000"/>
              </a:schemeClr>
              <a:schemeClr val="bg2">
                <a:tint val="95000"/>
                <a:satMod val="120000"/>
              </a:schemeClr>
            </a:duotone>
            <a:lum/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C74A9FB-9923-40B9-B17E-45C216EABDE1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7B9C24B-320E-4CBF-A805-252B256C8B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458200" cy="3744416"/>
          </a:xfrm>
        </p:spPr>
        <p:txBody>
          <a:bodyPr anchor="t">
            <a:normAutofit fontScale="92500" lnSpcReduction="10000"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детьми-инофонами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через реализацию курса внеурочной деятельности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«Русский как неродной»</a:t>
            </a:r>
          </a:p>
          <a:p>
            <a:pPr algn="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Выполнил: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Зейналова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Л.В.</a:t>
            </a:r>
          </a:p>
          <a:p>
            <a:pPr algn="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начальных классов</a:t>
            </a:r>
          </a:p>
          <a:p>
            <a:pPr algn="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Г.Кыштым, Челябинской области</a:t>
            </a:r>
          </a:p>
          <a:p>
            <a:pPr algn="r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МОУ «СОШ №3»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01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8024" y="4509120"/>
            <a:ext cx="4355976" cy="2348880"/>
          </a:xfrm>
          <a:prstGeom prst="rect">
            <a:avLst/>
          </a:prstGeom>
        </p:spPr>
      </p:pic>
      <p:pic>
        <p:nvPicPr>
          <p:cNvPr id="5" name="Picture 201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83" y="4509120"/>
            <a:ext cx="4475909" cy="232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753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052736"/>
            <a:ext cx="73448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приемы:</a:t>
            </a:r>
          </a:p>
          <a:p>
            <a:pPr marL="342900" indent="-342900" algn="ctr">
              <a:defRPr/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Индивидуальный подход и </a:t>
            </a:r>
            <a:r>
              <a:rPr lang="ru-RU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индивидуальные задания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Адаптировать содержание параграфа.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Словарная работа – основное средство расширения словарного запаса обучающихся.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81369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Использование загадок  и пословиц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268760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Предполагается  не отгадывание, а извлечение информации.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Рифмованная форма загадки способствует непроизвольному её запоминанию.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3140968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Таким образом, ключевое слово в сознании ребёнка обрастает ассоциативными связями и приобретает черты образа. 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Приступая к чтению после такой работы, учащиеся уже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хорошо представляют себе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 ком или о чём будет идти речь.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Тема: «Домашние животные»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lvl="0" indent="19685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300" dirty="0" smtClean="0">
                <a:solidFill>
                  <a:srgbClr val="834F24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КАК ЖИВОТНЫЕ СТАЛИ ДОМАШНИМИ?</a:t>
            </a:r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19685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Учёные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счита́ют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, что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пе́рвым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дома́шним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живо́тным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была́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соба́ка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.</a:t>
            </a:r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19685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Её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пре́дком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был волк. В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по́исках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еды́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ди́кие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живо́тные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ча́сто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приближа́лись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к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места́м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, где жил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челове́к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.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Не́которые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во́лки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ста́ли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жить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ря́дом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с людьми́ и со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вре́менем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преврати́лись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в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соба́к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.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Соба́ка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защища́ла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челове́ка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от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хи́щников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и была́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хоро́шим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помо́щником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на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охо́те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.</a:t>
            </a:r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19685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По́зже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дре́вние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люди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на́чали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приноси́ть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с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охо́ты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козля́т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и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ягня́т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.</a:t>
            </a:r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19685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Они́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корми́ли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э́тих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живо́тных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,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поэ́тому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те не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убега́ли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. А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челове́к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получа́л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от животных молоко́,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шерсть и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мя́со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.</a:t>
            </a:r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19685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Так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появи́лось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скотово́дство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, и люди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научи́лись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добывать еду́ и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оде́жду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не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то́лько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на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охо́те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.</a:t>
            </a:r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19685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Прируче́ние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живо́тных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начало́сь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де́сять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ты́сяч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лет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наза́д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. За это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вре́мя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лю`ди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приручи́ли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во́лка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,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ло́шадь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, верблюда, козу́,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оле́ня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, гуся́ и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други́х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живо́тных</a:t>
            </a:r>
            <a:r>
              <a:rPr lang="ru-RU" sz="3300" dirty="0" smtClean="0">
                <a:solidFill>
                  <a:srgbClr val="231F20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.</a:t>
            </a:r>
            <a:endParaRPr lang="ru-RU" sz="3300" dirty="0" smtClean="0">
              <a:solidFill>
                <a:schemeClr val="tx1"/>
              </a:solidFill>
              <a:latin typeface="Times New Roman" pitchFamily="18" charset="0"/>
              <a:ea typeface="Trebuchet MS" pitchFamily="34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Люда\Desktop\СОБАКА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44824"/>
            <a:ext cx="4343400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04664"/>
            <a:ext cx="8686800" cy="2160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Выбери правильный ответ.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692696"/>
            <a:ext cx="4191000" cy="616530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1. Как давно человек начал приручать животных?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век назад;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ты́сячу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лет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наза́д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бо́лее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ты́сяч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лет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наза́д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г)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неда́вно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2. Как называется процесс превращения диких животных в домашних?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скотоводство;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приручение;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охота;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воспита́ние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3. Какое животное было предком собаки?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волк;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щенок;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лиса;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г) собака динго.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4. Как собака помогала людям?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защищала от хищников;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ласкалась;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помогала на охоте;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г) не помогала.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5. Чего человек не получает 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животных?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молоко;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яйца;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шерсть;</a:t>
            </a:r>
          </a:p>
          <a:p>
            <a:pPr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г) бумагу.</a:t>
            </a:r>
          </a:p>
          <a:p>
            <a:endParaRPr lang="ru-RU" dirty="0"/>
          </a:p>
        </p:txBody>
      </p:sp>
      <p:pic>
        <p:nvPicPr>
          <p:cNvPr id="1026" name="Picture 2" descr="C:\Users\Люда\Desktop\скот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340769"/>
            <a:ext cx="4172272" cy="2592288"/>
          </a:xfrm>
          <a:prstGeom prst="rect">
            <a:avLst/>
          </a:prstGeom>
          <a:noFill/>
        </p:spPr>
      </p:pic>
      <p:pic>
        <p:nvPicPr>
          <p:cNvPr id="1027" name="Picture 3" descr="C:\Users\Люда\Desktop\до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221088"/>
            <a:ext cx="4104455" cy="19511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10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Я - фермер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79512" y="1124744"/>
            <a:ext cx="4290556" cy="172819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Представь, что у  тебя  есть  своя ферма. Расскажи, какие животные живут у тебя на ферме. Используй вопросы-подсказки.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89004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648730" y="1124744"/>
            <a:ext cx="4288536" cy="4824536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Каких животных человек использует в хозяйстве?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Какие продукты получает человек от животных?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за ними надо ухаживать?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Расскажи о своем любимом животном?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" name="Picture 2" descr="C:\Users\Люда\Desktop\фермер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780928"/>
            <a:ext cx="4291012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Собери домашнее животное</a:t>
            </a:r>
            <a:endParaRPr lang="ru-RU" dirty="0"/>
          </a:p>
        </p:txBody>
      </p:sp>
      <p:pic>
        <p:nvPicPr>
          <p:cNvPr id="1026" name="Picture 2" descr="C:\Users\Люда\Desktop\пополам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650" y="1559719"/>
            <a:ext cx="5753100" cy="4514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Игра «Прочитай письмо»</a:t>
            </a:r>
            <a:br>
              <a:rPr lang="ru-RU" dirty="0" smtClean="0"/>
            </a:br>
            <a:r>
              <a:rPr lang="ru-RU" sz="1800" dirty="0" smtClean="0"/>
              <a:t>(отгадай загадку,  найди отгадку)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400" dirty="0" smtClean="0"/>
              <a:t>1.</a:t>
            </a:r>
            <a:r>
              <a:rPr lang="ru-RU" dirty="0" smtClean="0"/>
              <a:t> </a:t>
            </a:r>
            <a:r>
              <a:rPr lang="ru-RU" sz="1400" dirty="0" smtClean="0"/>
              <a:t>В сарае, в клетке он живёт,</a:t>
            </a:r>
          </a:p>
          <a:p>
            <a:pPr>
              <a:buNone/>
            </a:pPr>
            <a:r>
              <a:rPr lang="ru-RU" sz="1400" dirty="0" smtClean="0"/>
              <a:t>     Морковку сладкую грызёт</a:t>
            </a:r>
          </a:p>
          <a:p>
            <a:pPr>
              <a:buNone/>
            </a:pPr>
            <a:r>
              <a:rPr lang="ru-RU" sz="1400" dirty="0" smtClean="0"/>
              <a:t>     Ох и острые же зубки,</a:t>
            </a:r>
          </a:p>
          <a:p>
            <a:pPr>
              <a:buNone/>
            </a:pPr>
            <a:r>
              <a:rPr lang="ru-RU" sz="1400" dirty="0" smtClean="0"/>
              <a:t>     Он всегда в пушистой шубке,</a:t>
            </a:r>
          </a:p>
          <a:p>
            <a:pPr>
              <a:buNone/>
            </a:pPr>
            <a:r>
              <a:rPr lang="ru-RU" sz="1400" dirty="0" smtClean="0"/>
              <a:t>     Лопоухий, хвост, как нолик,</a:t>
            </a:r>
          </a:p>
          <a:p>
            <a:pPr>
              <a:buNone/>
            </a:pPr>
            <a:r>
              <a:rPr lang="ru-RU" sz="1400" dirty="0" smtClean="0"/>
              <a:t>     Все узнали – это ………(кролик)</a:t>
            </a:r>
          </a:p>
          <a:p>
            <a:pPr>
              <a:buNone/>
            </a:pPr>
            <a:r>
              <a:rPr lang="ru-RU" sz="1400" dirty="0" smtClean="0"/>
              <a:t>2. Среди двора стоит копна,</a:t>
            </a:r>
          </a:p>
          <a:p>
            <a:pPr>
              <a:buNone/>
            </a:pPr>
            <a:r>
              <a:rPr lang="ru-RU" sz="1400" dirty="0" smtClean="0"/>
              <a:t>    Спереди вилы, а сзади метла……(корова)</a:t>
            </a:r>
          </a:p>
          <a:p>
            <a:pPr>
              <a:buNone/>
            </a:pPr>
            <a:r>
              <a:rPr lang="ru-RU" sz="1400" dirty="0" smtClean="0"/>
              <a:t>3. Человеку верный друг,</a:t>
            </a:r>
          </a:p>
          <a:p>
            <a:pPr>
              <a:buNone/>
            </a:pPr>
            <a:r>
              <a:rPr lang="ru-RU" sz="1400" dirty="0" smtClean="0"/>
              <a:t>    Чутко слышит каждый  звук,</a:t>
            </a:r>
          </a:p>
          <a:p>
            <a:pPr>
              <a:buNone/>
            </a:pPr>
            <a:r>
              <a:rPr lang="ru-RU" sz="1400" dirty="0" smtClean="0"/>
              <a:t>    У нее отличный нюх,</a:t>
            </a:r>
          </a:p>
          <a:p>
            <a:pPr>
              <a:buNone/>
            </a:pPr>
            <a:r>
              <a:rPr lang="ru-RU" sz="1400" dirty="0" smtClean="0"/>
              <a:t>    Зоркий глаз и острый слух……(собака).</a:t>
            </a:r>
          </a:p>
          <a:p>
            <a:pPr>
              <a:buNone/>
            </a:pPr>
            <a:r>
              <a:rPr lang="ru-RU" sz="1400" dirty="0" smtClean="0"/>
              <a:t>4. Есть у ней пятачок ,</a:t>
            </a:r>
          </a:p>
          <a:p>
            <a:pPr>
              <a:buNone/>
            </a:pPr>
            <a:r>
              <a:rPr lang="ru-RU" sz="1400" dirty="0" smtClean="0"/>
              <a:t>    Два блинка и кренделёк</a:t>
            </a:r>
          </a:p>
          <a:p>
            <a:pPr>
              <a:buNone/>
            </a:pPr>
            <a:r>
              <a:rPr lang="ru-RU" sz="1400" dirty="0" smtClean="0"/>
              <a:t>    Без шнурков на ней ботинки</a:t>
            </a:r>
          </a:p>
          <a:p>
            <a:pPr>
              <a:buNone/>
            </a:pPr>
            <a:r>
              <a:rPr lang="ru-RU" sz="1400" dirty="0" smtClean="0"/>
              <a:t>    И костюмчик из щетинки……(свинья)</a:t>
            </a:r>
          </a:p>
          <a:p>
            <a:pPr>
              <a:buNone/>
            </a:pPr>
            <a:r>
              <a:rPr lang="ru-RU" sz="1400" dirty="0" smtClean="0"/>
              <a:t>5. Чемпионка в быстром  беге,</a:t>
            </a:r>
          </a:p>
          <a:p>
            <a:pPr>
              <a:buNone/>
            </a:pPr>
            <a:r>
              <a:rPr lang="ru-RU" sz="1400" dirty="0" smtClean="0"/>
              <a:t>    Я порой вожу телеги.</a:t>
            </a:r>
          </a:p>
          <a:p>
            <a:pPr>
              <a:buNone/>
            </a:pPr>
            <a:r>
              <a:rPr lang="ru-RU" sz="1400" dirty="0" smtClean="0"/>
              <a:t>    Дядя конюх мне принёс</a:t>
            </a:r>
          </a:p>
          <a:p>
            <a:pPr>
              <a:buNone/>
            </a:pPr>
            <a:r>
              <a:rPr lang="ru-RU" sz="1400" dirty="0" smtClean="0"/>
              <a:t>Воду, сено и овёс…….(лошадь)</a:t>
            </a:r>
          </a:p>
          <a:p>
            <a:pPr>
              <a:buNone/>
            </a:pPr>
            <a:r>
              <a:rPr lang="ru-RU" sz="1400" dirty="0" smtClean="0"/>
              <a:t> 6. Шёрстка гладкая, в лапках – царапки,</a:t>
            </a:r>
          </a:p>
          <a:p>
            <a:pPr>
              <a:buNone/>
            </a:pPr>
            <a:r>
              <a:rPr lang="ru-RU" sz="1400" dirty="0" smtClean="0"/>
              <a:t>     Днём спит, «</a:t>
            </a:r>
            <a:r>
              <a:rPr lang="ru-RU" sz="1400" dirty="0" err="1" smtClean="0"/>
              <a:t>мур-р</a:t>
            </a:r>
            <a:r>
              <a:rPr lang="ru-RU" sz="1400" dirty="0" smtClean="0"/>
              <a:t>» говорит,</a:t>
            </a:r>
          </a:p>
          <a:p>
            <a:pPr>
              <a:buNone/>
            </a:pPr>
            <a:r>
              <a:rPr lang="ru-RU" sz="1400" dirty="0" smtClean="0"/>
              <a:t>     А ночью - охотится…..(кошка)</a:t>
            </a:r>
          </a:p>
          <a:p>
            <a:pPr>
              <a:buNone/>
            </a:pP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Люда\Desktop\кошк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340768"/>
            <a:ext cx="1656184" cy="1296144"/>
          </a:xfrm>
          <a:prstGeom prst="rect">
            <a:avLst/>
          </a:prstGeom>
          <a:noFill/>
        </p:spPr>
      </p:pic>
      <p:pic>
        <p:nvPicPr>
          <p:cNvPr id="1027" name="Picture 3" descr="C:\Users\Люда\Desktop\крол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509120"/>
            <a:ext cx="1512168" cy="1296144"/>
          </a:xfrm>
          <a:prstGeom prst="rect">
            <a:avLst/>
          </a:prstGeom>
          <a:noFill/>
        </p:spPr>
      </p:pic>
      <p:pic>
        <p:nvPicPr>
          <p:cNvPr id="1028" name="Picture 4" descr="C:\Users\Люда\Desktop\собак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3" y="1340768"/>
            <a:ext cx="1728193" cy="1368152"/>
          </a:xfrm>
          <a:prstGeom prst="rect">
            <a:avLst/>
          </a:prstGeom>
          <a:noFill/>
        </p:spPr>
      </p:pic>
      <p:pic>
        <p:nvPicPr>
          <p:cNvPr id="1029" name="Picture 5" descr="C:\Users\Люда\Desktop\коров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2924944"/>
            <a:ext cx="1584176" cy="1224136"/>
          </a:xfrm>
          <a:prstGeom prst="rect">
            <a:avLst/>
          </a:prstGeom>
          <a:noFill/>
        </p:spPr>
      </p:pic>
      <p:pic>
        <p:nvPicPr>
          <p:cNvPr id="1030" name="Picture 6" descr="C:\Users\Люда\Desktop\7268f40bcd88181259c8b05a8c622b7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924944"/>
            <a:ext cx="1656183" cy="1368152"/>
          </a:xfrm>
          <a:prstGeom prst="rect">
            <a:avLst/>
          </a:prstGeom>
          <a:noFill/>
        </p:spPr>
      </p:pic>
      <p:pic>
        <p:nvPicPr>
          <p:cNvPr id="1031" name="Picture 7" descr="C:\Users\Люда\Desktop\264368-detskaya-loshadka-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4509120"/>
            <a:ext cx="1584176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да\Desktop\найди маму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Четвертый лишний</a:t>
            </a:r>
            <a:endParaRPr lang="ru-RU" dirty="0"/>
          </a:p>
        </p:txBody>
      </p:sp>
      <p:sp>
        <p:nvSpPr>
          <p:cNvPr id="4" name="коза"/>
          <p:cNvSpPr>
            <a:spLocks noGrp="1"/>
          </p:cNvSpPr>
          <p:nvPr>
            <p:ph idx="1"/>
          </p:nvPr>
        </p:nvSpPr>
        <p:spPr>
          <a:xfrm>
            <a:off x="304800" y="1554163"/>
            <a:ext cx="3547120" cy="2234878"/>
          </a:xfrm>
          <a:prstGeom prst="roundRect">
            <a:avLst/>
          </a:prstGeom>
          <a:blipFill>
            <a:blip r:embed="rId2" cstate="print"/>
            <a:stretch>
              <a:fillRect l="-35580" t="-21578" r="-38461" b="-17652"/>
            </a:stretch>
          </a:blipFill>
          <a:ln w="57150">
            <a:solidFill>
              <a:srgbClr val="FFD2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endParaRPr lang="ru-RU" dirty="0"/>
          </a:p>
        </p:txBody>
      </p:sp>
      <p:sp>
        <p:nvSpPr>
          <p:cNvPr id="5" name="корова"/>
          <p:cNvSpPr/>
          <p:nvPr/>
        </p:nvSpPr>
        <p:spPr>
          <a:xfrm>
            <a:off x="4932040" y="1556792"/>
            <a:ext cx="3384376" cy="2172812"/>
          </a:xfrm>
          <a:prstGeom prst="roundRect">
            <a:avLst/>
          </a:prstGeom>
          <a:blipFill>
            <a:blip r:embed="rId3" cstate="print"/>
            <a:stretch>
              <a:fillRect l="-37588" t="-19119" r="-53310" b="-23431"/>
            </a:stretch>
          </a:blipFill>
          <a:ln w="57150">
            <a:solidFill>
              <a:srgbClr val="FFD2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лошадь"/>
          <p:cNvSpPr/>
          <p:nvPr/>
        </p:nvSpPr>
        <p:spPr>
          <a:xfrm>
            <a:off x="251521" y="4293096"/>
            <a:ext cx="3528391" cy="2333166"/>
          </a:xfrm>
          <a:prstGeom prst="roundRect">
            <a:avLst/>
          </a:prstGeom>
          <a:blipFill>
            <a:blip r:embed="rId4" cstate="print"/>
            <a:stretch>
              <a:fillRect l="-9219" r="-9219"/>
            </a:stretch>
          </a:blipFill>
          <a:ln w="57150">
            <a:solidFill>
              <a:srgbClr val="FFD2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елка"/>
          <p:cNvSpPr/>
          <p:nvPr/>
        </p:nvSpPr>
        <p:spPr>
          <a:xfrm>
            <a:off x="5004048" y="4293096"/>
            <a:ext cx="3456384" cy="2333166"/>
          </a:xfrm>
          <a:prstGeom prst="roundRect">
            <a:avLst/>
          </a:prstGeom>
          <a:blipFill>
            <a:blip r:embed="rId5" cstate="print"/>
            <a:stretch>
              <a:fillRect l="-23811" t="-44194" r="-24725" b="-27210"/>
            </a:stretch>
          </a:blipFill>
          <a:ln w="57150">
            <a:solidFill>
              <a:srgbClr val="FFD2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Кто здесь спрятался?</a:t>
            </a:r>
            <a:endParaRPr lang="ru-RU" dirty="0"/>
          </a:p>
        </p:txBody>
      </p:sp>
      <p:pic>
        <p:nvPicPr>
          <p:cNvPr id="1026" name="Picture 2" descr="C:\Users\Люда\Desktop\найд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4162"/>
            <a:ext cx="6984776" cy="48271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    В настоящее время, в связи с увеличением процесса миграции проблема обучения и воспитания детей-мигрантов становится все более важной и значимой.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548679"/>
            <a:ext cx="610242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СЕРПАНТИН ОДНОЙ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ФРАЗЫ</a:t>
            </a:r>
            <a:endParaRPr lang="en-US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развитие умений строить и использовать сложные предложения.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Образец: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Ведущий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«Собака – домашнее животное». 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Первый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учащийся: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«Собака- домашнее животное, потому что живет рядом с человеком». 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Второй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учащийся: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«Собака- домашнее животное, потому что живет рядом с человеком и он заботится о ней». 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Третий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учащийся: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«Собака- домашнее животное, потому что живет рядом с человеком и он заботится о ней, </a:t>
            </a:r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кормит  ее» 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5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96336" y="1844824"/>
            <a:ext cx="70358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842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032" y="1124744"/>
            <a:ext cx="84614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правильной мотивации для детей мигрантов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играет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обучении важную роль. 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Уважение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традициям, знание истории, уклада, обычаев русских людей обогащает личность, позволяет человеку комфортно жить в многоязычном поликультурном мире. </a:t>
            </a:r>
          </a:p>
        </p:txBody>
      </p:sp>
    </p:spTree>
    <p:extLst>
      <p:ext uri="{BB962C8B-B14F-4D97-AF65-F5344CB8AC3E}">
        <p14:creationId xmlns:p14="http://schemas.microsoft.com/office/powerpoint/2010/main" xmlns="" val="275998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ch19\Desktop\инофоны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9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3861048"/>
            <a:ext cx="30598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Внеурочная деятельность – это залог быстрой и успешной социализации </a:t>
            </a:r>
            <a:r>
              <a:rPr lang="ru-RU" sz="2800" dirty="0" err="1" smtClean="0">
                <a:solidFill>
                  <a:srgbClr val="7030A0"/>
                </a:solidFill>
              </a:rPr>
              <a:t>детей-инофонов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51520" y="908720"/>
            <a:ext cx="8686800" cy="56166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Дети-билингвы </a:t>
            </a:r>
            <a:r>
              <a:rPr lang="ru-RU" sz="2800" dirty="0" smtClean="0"/>
              <a:t>                     </a:t>
            </a:r>
            <a:r>
              <a:rPr lang="ru-RU" sz="2800" dirty="0" err="1" smtClean="0">
                <a:solidFill>
                  <a:srgbClr val="0070C0"/>
                </a:solidFill>
              </a:rPr>
              <a:t>Дети-инофоны</a:t>
            </a:r>
            <a:endParaRPr lang="ru-RU" sz="28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Семьи, в которых говорят            Семьи недавно мигрировали.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 своем родном языке,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и на русском языке.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Многие из таких учеников           Владеют иными фоновыми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никогда не были на своей              (известными) знаниями.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исторической родине.</a:t>
            </a:r>
          </a:p>
          <a:p>
            <a:pPr marL="285750" indent="-285750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Русский язык является почти       Русским языком они владеют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родным.                                            на пороговом (бытовом)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уровне.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школе они еще изучают            Часто не понимают значения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иностранный язык.                      многих употребляемых ими               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слов.</a:t>
            </a:r>
          </a:p>
          <a:p>
            <a:pPr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268760"/>
            <a:ext cx="84969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дети-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инофоны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говорят или плохо говорят на русском языке, а педагогам надо обучать их в одной группе (классе) с русскоязычными детьми; </a:t>
            </a: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дети-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инофоны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поступают в образовательную организацию без специальной подготовки, не могут усвоить программу; </a:t>
            </a: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знают методики работы с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детьми мигрантами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не знают их родного языка, не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всегда учитывают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их родной менталитет и религиозные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традиции; </a:t>
            </a: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базовых программ обучения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детей-инофонов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русскоязычных детских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школах,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 методических пособий, специальных учебников и др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arenR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отсутствие помощи родителей;</a:t>
            </a:r>
          </a:p>
          <a:p>
            <a:pPr marL="514350" indent="-514350">
              <a:buAutoNum type="arabicParenR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индивидуальный подход и индивидуальные задания.</a:t>
            </a:r>
          </a:p>
          <a:p>
            <a:pPr>
              <a:defRPr/>
            </a:pPr>
            <a:endParaRPr lang="ru-RU" sz="2000" dirty="0" smtClean="0">
              <a:latin typeface="Tibetan Machine Uni"/>
              <a:ea typeface="Tibetan Machine Uni"/>
              <a:cs typeface="Tibetan Machine Uni"/>
            </a:endParaRPr>
          </a:p>
          <a:p>
            <a:pPr marL="514350" indent="-514350">
              <a:buAutoNum type="arabicParenR"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6499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Трудности обучения 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детей-инофонов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русскому языку как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неродному: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653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5342" y="1484784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Ребенок-</a:t>
            </a:r>
            <a:r>
              <a:rPr lang="ru-RU" sz="3600" dirty="0" err="1" smtClean="0">
                <a:solidFill>
                  <a:srgbClr val="00206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инофон</a:t>
            </a:r>
            <a:r>
              <a:rPr lang="ru-RU" sz="36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, должен не просто научиться говорить, читать и </a:t>
            </a:r>
            <a:r>
              <a:rPr lang="ru-RU" sz="3600" smtClean="0">
                <a:solidFill>
                  <a:srgbClr val="00206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писать </a:t>
            </a:r>
          </a:p>
          <a:p>
            <a:pPr algn="ctr"/>
            <a:r>
              <a:rPr lang="ru-RU" sz="3600" smtClean="0">
                <a:solidFill>
                  <a:srgbClr val="00206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по-русски</a:t>
            </a:r>
            <a:r>
              <a:rPr lang="ru-RU" sz="36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он должен освоить учебно-научный стиль речи</a:t>
            </a:r>
            <a: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3600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для того чтобы получать полноценное образование наряду с носителями русского языка.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332656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- максимум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267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Arial" charset="0"/>
              </a:rPr>
              <a:t>Методы и </a:t>
            </a:r>
            <a:r>
              <a:rPr lang="ru-RU" sz="2800" b="1">
                <a:solidFill>
                  <a:srgbClr val="C00000"/>
                </a:solidFill>
                <a:latin typeface="Arial" charset="0"/>
              </a:rPr>
              <a:t>формы </a:t>
            </a:r>
            <a:r>
              <a:rPr lang="ru-RU" sz="2800" b="1" smtClean="0">
                <a:solidFill>
                  <a:srgbClr val="C00000"/>
                </a:solidFill>
                <a:latin typeface="Arial" charset="0"/>
              </a:rPr>
              <a:t>работы </a:t>
            </a:r>
            <a:r>
              <a:rPr lang="ru-RU" sz="2800" b="1" dirty="0">
                <a:solidFill>
                  <a:srgbClr val="C00000"/>
                </a:solidFill>
                <a:latin typeface="Arial" charset="0"/>
              </a:rPr>
              <a:t>русскому языку как неродному</a:t>
            </a:r>
            <a:endParaRPr lang="ru-RU" sz="2800" kern="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8448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КОЛЛЕКТИВНАЯ РАБОТА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368044"/>
            <a:ext cx="90364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	</a:t>
            </a:r>
            <a:r>
              <a:rPr lang="ru-RU" sz="2400" dirty="0" smtClean="0">
                <a:solidFill>
                  <a:srgbClr val="002060"/>
                </a:solidFill>
              </a:rPr>
              <a:t>Достоинство этой формы работы состоит в том, что она значительно увеличивает объём </a:t>
            </a:r>
            <a:r>
              <a:rPr lang="ru-RU" sz="2400" smtClean="0">
                <a:solidFill>
                  <a:srgbClr val="002060"/>
                </a:solidFill>
              </a:rPr>
              <a:t>речевой деятельности: 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хоровые ответы помогают преодолеть боязнь допустить ошибку, а это самое главное в работе с такими учениками.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	Данная форма работы удобна для разыгрывания предлагаемых речевых ситуаций, которые побуждают их спросить или сказать что-либо на русском языке. Она  помогает создать у детей запас наиболее употребительных русских слов и фраз для использования их в разговорной речи. 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173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0" y="0"/>
            <a:ext cx="4751388" cy="1201738"/>
          </a:xfrm>
          <a:prstGeom prst="ellipse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Работа в парах</a:t>
            </a:r>
          </a:p>
        </p:txBody>
      </p:sp>
      <p:sp>
        <p:nvSpPr>
          <p:cNvPr id="3" name="Овал 2"/>
          <p:cNvSpPr/>
          <p:nvPr/>
        </p:nvSpPr>
        <p:spPr>
          <a:xfrm>
            <a:off x="4140200" y="765175"/>
            <a:ext cx="5003800" cy="1368425"/>
          </a:xfrm>
          <a:prstGeom prst="ellipse">
            <a:avLst/>
          </a:prstGeom>
          <a:solidFill>
            <a:srgbClr val="AABEF6">
              <a:lumMod val="90000"/>
            </a:srgbClr>
          </a:solidFill>
          <a:ln w="25400" cap="flat" cmpd="sng" algn="ctr">
            <a:solidFill>
              <a:srgbClr val="0078F0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Работа по цепочке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51520" y="1532514"/>
            <a:ext cx="4141092" cy="501332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o"/>
              <a:defRPr sz="2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p"/>
              <a:defRPr sz="20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18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1800">
                <a:solidFill>
                  <a:schemeClr val="tx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1800">
                <a:solidFill>
                  <a:schemeClr val="tx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1800">
                <a:solidFill>
                  <a:schemeClr val="tx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1800">
                <a:solidFill>
                  <a:schemeClr val="tx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1800">
                <a:solidFill>
                  <a:schemeClr val="tx2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8F0"/>
              </a:buClr>
              <a:buSzPct val="85000"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Работа в парах  помогает исправлять речевые ошибки учеников путём составления диалога по заданной ситуации. Дети оказывают друг другу помощь в правильном и чётком произношении неродной речи. Выработка фонематического слуха достигается и за счёт индивидуальной  работы с учеником.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8F0"/>
              </a:buClr>
              <a:buSzPct val="85000"/>
              <a:buFont typeface="Wingdings" pitchFamily="2" charset="2"/>
              <a:buChar char="o"/>
              <a:tabLst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Содержимое 3"/>
          <p:cNvSpPr txBox="1">
            <a:spLocks/>
          </p:cNvSpPr>
          <p:nvPr/>
        </p:nvSpPr>
        <p:spPr bwMode="auto">
          <a:xfrm>
            <a:off x="4932040" y="2276872"/>
            <a:ext cx="4105275" cy="3933825"/>
          </a:xfrm>
          <a:prstGeom prst="rect">
            <a:avLst/>
          </a:prstGeom>
          <a:solidFill>
            <a:srgbClr val="AABEF6">
              <a:lumMod val="9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o"/>
              <a:defRPr sz="2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p"/>
              <a:defRPr sz="20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18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1800">
                <a:solidFill>
                  <a:schemeClr val="tx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1800">
                <a:solidFill>
                  <a:schemeClr val="tx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1800">
                <a:solidFill>
                  <a:schemeClr val="tx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1800">
                <a:solidFill>
                  <a:schemeClr val="tx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o"/>
              <a:defRPr sz="1800">
                <a:solidFill>
                  <a:schemeClr val="tx2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8F0"/>
              </a:buClr>
              <a:buSzPct val="85000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Работа по цепочке используется при отработке техники чтения, при закреплении знаний грамматических форм и структур со зрительной опорой и без неё, при составлении рассказов по сюжетным картинкам, при пересказе.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8F0"/>
              </a:buClr>
              <a:buSzPct val="85000"/>
              <a:buFont typeface="Wingdings" pitchFamily="2" charset="2"/>
              <a:buChar char="o"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69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76672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Занимательные 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наглядные, словесные, ролевые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67544" y="1772817"/>
            <a:ext cx="4896544" cy="2392998"/>
          </a:xfrm>
          <a:prstGeom prst="ellipse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различные виды карточек как для индивидуальной работы, так и для групповой,</a:t>
            </a:r>
          </a:p>
          <a:p>
            <a:pPr algn="ctr">
              <a:defRPr/>
            </a:pP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697016" y="2234445"/>
            <a:ext cx="2952328" cy="1478718"/>
          </a:xfrm>
          <a:prstGeom prst="ellipse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endParaRPr lang="ru-RU" sz="2400" dirty="0" smtClean="0">
              <a:solidFill>
                <a:srgbClr val="002060"/>
              </a:solidFill>
            </a:endParaRP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</a:rPr>
              <a:t>раздаточный материал</a:t>
            </a:r>
          </a:p>
          <a:p>
            <a:pPr algn="ctr">
              <a:defRPr/>
            </a:pP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24128" y="3923930"/>
            <a:ext cx="2960761" cy="1593302"/>
          </a:xfrm>
          <a:prstGeom prst="ellipse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предметные картинки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251568" y="4445025"/>
            <a:ext cx="2466020" cy="1007265"/>
          </a:xfrm>
          <a:prstGeom prst="ellipse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endParaRPr lang="ru-RU" sz="2400" dirty="0" smtClean="0">
              <a:solidFill>
                <a:srgbClr val="002060"/>
              </a:solidFill>
            </a:endParaRP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</a:rPr>
              <a:t>ребусы</a:t>
            </a:r>
          </a:p>
          <a:p>
            <a:pPr algn="ctr">
              <a:defRPr/>
            </a:pP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67544" y="4928767"/>
            <a:ext cx="2952328" cy="1478718"/>
          </a:xfrm>
          <a:prstGeom prst="ellipse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endParaRPr lang="ru-RU" sz="2400" dirty="0" smtClean="0">
              <a:solidFill>
                <a:srgbClr val="002060"/>
              </a:solidFill>
            </a:endParaRP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</a:rPr>
              <a:t>загадки</a:t>
            </a:r>
          </a:p>
          <a:p>
            <a:pPr algn="ctr">
              <a:defRPr/>
            </a:pP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479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36712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Приемы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: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- Списывание букв, слов, слов, текстов разных стилей.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- Работа по образцу. 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- Обязательная работа со словарями.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- Работа с использованием алгоритмов.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- Конструирование предложений по вопросам.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- Письмо по памяти.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2860</TotalTime>
  <Words>895</Words>
  <Application>Microsoft Office PowerPoint</Application>
  <PresentationFormat>Экран (4:3)</PresentationFormat>
  <Paragraphs>148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Тема: «Домашние животные»</vt:lpstr>
      <vt:lpstr>Выбери правильный ответ. </vt:lpstr>
      <vt:lpstr>Я - фермер</vt:lpstr>
      <vt:lpstr>Собери домашнее животное</vt:lpstr>
      <vt:lpstr>Игра «Прочитай письмо» (отгадай загадку,  найди отгадку) </vt:lpstr>
      <vt:lpstr>Слайд 17</vt:lpstr>
      <vt:lpstr>Четвертый лишний</vt:lpstr>
      <vt:lpstr>Кто здесь спрятался?</vt:lpstr>
      <vt:lpstr>Слайд 20</vt:lpstr>
      <vt:lpstr>Слайд 21</vt:lpstr>
      <vt:lpstr>Слайд 22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Люда</cp:lastModifiedBy>
  <cp:revision>65</cp:revision>
  <dcterms:created xsi:type="dcterms:W3CDTF">2017-10-31T01:23:06Z</dcterms:created>
  <dcterms:modified xsi:type="dcterms:W3CDTF">2024-03-27T10:56:40Z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1731750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