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0" r:id="rId1"/>
  </p:sldMasterIdLst>
  <p:sldIdLst>
    <p:sldId id="256" r:id="rId2"/>
    <p:sldId id="276" r:id="rId3"/>
    <p:sldId id="277" r:id="rId4"/>
    <p:sldId id="275" r:id="rId5"/>
    <p:sldId id="278" r:id="rId6"/>
    <p:sldId id="279" r:id="rId7"/>
    <p:sldId id="280" r:id="rId8"/>
    <p:sldId id="281" r:id="rId9"/>
    <p:sldId id="283" r:id="rId10"/>
    <p:sldId id="284" r:id="rId11"/>
    <p:sldId id="282" r:id="rId12"/>
    <p:sldId id="286" r:id="rId13"/>
    <p:sldId id="257" r:id="rId14"/>
    <p:sldId id="259" r:id="rId15"/>
    <p:sldId id="260" r:id="rId16"/>
    <p:sldId id="261" r:id="rId17"/>
    <p:sldId id="26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3/28/2024</a:t>
            </a:fld>
            <a:endParaRPr lang="en-US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3/28/2024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3/28/2024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3/28/2024</a:t>
            </a:fld>
            <a:endParaRPr lang="en-US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3/28/2024</a:t>
            </a:fld>
            <a:endParaRPr lang="en-US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3/28/2024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3/28/2024</a:t>
            </a:fld>
            <a:endParaRPr lang="en-US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3/28/2024</a:t>
            </a:fld>
            <a:endParaRPr lang="en-US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3/28/2024</a:t>
            </a:fld>
            <a:endParaRPr lang="en-US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uraloved-ru.turbopages.org/uraloved.ru/s/nikita-demidov-protiv-nikiti-demidova?parent-reqid=1656618065497649-593186135581157062400085-prestable-app-host-sas-web-yp-1&amp;turbo_uid=AAAX00Uu6diXGduS7Z9hoyySrwNl--gUmV641hNwZz-vZyP8Pcsshd0IY1_DksWU_9wJpHz2ShxBo-O23v1vAw9SBNi6oEgqyjkiNTKptdlL&amp;turbo_ic=AACP6J299vfMXDeP17wKLOzt6RAI-PoFqvUblz1eXBlWuhwQbaDSdtq9eEXcry30YKf8A-TQhYUus_LQTEAFIjH_WoWklQudwSXoRXFeAdiX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13B35F-A0B7-78D2-BFDA-5A3DF8156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3358" y="1782698"/>
            <a:ext cx="10317615" cy="1646302"/>
          </a:xfrm>
        </p:spPr>
        <p:txBody>
          <a:bodyPr>
            <a:normAutofit/>
          </a:bodyPr>
          <a:lstStyle/>
          <a:p>
            <a:pPr algn="ctr"/>
            <a:r>
              <a:rPr lang="ru-RU" sz="4800" dirty="0"/>
              <a:t>Памятники культуры </a:t>
            </a:r>
            <a:r>
              <a:rPr lang="ru-RU" sz="4800" dirty="0" smtClean="0"/>
              <a:t>города </a:t>
            </a:r>
            <a:br>
              <a:rPr lang="ru-RU" sz="4800" dirty="0" smtClean="0"/>
            </a:br>
            <a:r>
              <a:rPr lang="ru-RU" sz="4800" dirty="0" smtClean="0"/>
              <a:t>Кыштыма </a:t>
            </a:r>
            <a:endParaRPr lang="ru-RU" sz="4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075AD47-7A1A-2AFB-57FD-6603D505D0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24694" y="4929198"/>
            <a:ext cx="4760906" cy="100013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Автор: Силантьева Наталья Владимировна </a:t>
            </a:r>
          </a:p>
          <a:p>
            <a:r>
              <a:rPr lang="ru-RU" dirty="0" smtClean="0"/>
              <a:t>Учитель первой квалификационной категории</a:t>
            </a:r>
          </a:p>
          <a:p>
            <a:r>
              <a:rPr lang="ru-RU" dirty="0" smtClean="0"/>
              <a:t>МОУ «СОШ №3» г. Кыштым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712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effectLst/>
                <a:latin typeface="Helvetica Neue"/>
              </a:rPr>
              <a:t>Главной достопримечательностью </a:t>
            </a:r>
            <a:r>
              <a:rPr lang="ru-RU" sz="2400" dirty="0" smtClean="0">
                <a:solidFill>
                  <a:srgbClr val="C00000"/>
                </a:solidFill>
                <a:effectLst/>
                <a:latin typeface="Helvetica Neue"/>
              </a:rPr>
              <a:t> города считается </a:t>
            </a:r>
            <a:r>
              <a:rPr lang="ru-RU" sz="2400" dirty="0" smtClean="0">
                <a:solidFill>
                  <a:srgbClr val="C00000"/>
                </a:solidFill>
                <a:effectLst/>
                <a:latin typeface="Helvetica Neue"/>
              </a:rPr>
              <a:t> 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Helvetica Neue"/>
              </a:rPr>
              <a:t>Белый дом</a:t>
            </a:r>
            <a:r>
              <a:rPr lang="ru-RU" sz="2400" dirty="0" smtClean="0">
                <a:solidFill>
                  <a:srgbClr val="C00000"/>
                </a:solidFill>
                <a:effectLst/>
                <a:latin typeface="Helvetica Neue"/>
              </a:rPr>
              <a:t> – усадьба </a:t>
            </a:r>
            <a:r>
              <a:rPr lang="ru-RU" sz="2400" dirty="0" err="1" smtClean="0">
                <a:solidFill>
                  <a:srgbClr val="C00000"/>
                </a:solidFill>
                <a:effectLst/>
                <a:latin typeface="Helvetica Neue"/>
              </a:rPr>
              <a:t>заводовладельца</a:t>
            </a:r>
            <a:endParaRPr lang="ru-RU" sz="2400" dirty="0"/>
          </a:p>
        </p:txBody>
      </p:sp>
      <p:pic>
        <p:nvPicPr>
          <p:cNvPr id="5" name="Содержимое 4" descr="белый дом Кыштым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06400" y="1869628"/>
            <a:ext cx="5588000" cy="4185543"/>
          </a:xfrm>
        </p:spPr>
      </p:pic>
      <p:pic>
        <p:nvPicPr>
          <p:cNvPr id="6" name="Содержимое 5" descr="герб кыштыма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9596462" y="2643182"/>
            <a:ext cx="2293871" cy="2000264"/>
          </a:xfrm>
        </p:spPr>
      </p:pic>
      <p:sp>
        <p:nvSpPr>
          <p:cNvPr id="7" name="Прямоугольник 6"/>
          <p:cNvSpPr/>
          <p:nvPr/>
        </p:nvSpPr>
        <p:spPr>
          <a:xfrm>
            <a:off x="6310314" y="1643051"/>
            <a:ext cx="57150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Helvetica Neue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О высоком значении Белого дома для города наглядно говорит и тот факт, что он оказался на его гербе (наряду с горами </a:t>
            </a:r>
            <a:r>
              <a:rPr lang="ru-RU" dirty="0" err="1" smtClean="0">
                <a:solidFill>
                  <a:srgbClr val="C00000"/>
                </a:solidFill>
                <a:latin typeface="Helvetica Neue"/>
              </a:rPr>
              <a:t>Сугомак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 и Егоза).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785794"/>
            <a:ext cx="7935319" cy="535785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Helvetica Neue"/>
              </a:rPr>
              <a:t>Белый дом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 </a:t>
            </a:r>
            <a:endParaRPr lang="ru-RU" dirty="0" smtClean="0">
              <a:solidFill>
                <a:srgbClr val="C00000"/>
              </a:solidFill>
              <a:latin typeface="Helvetica Neue"/>
            </a:endParaRPr>
          </a:p>
          <a:p>
            <a:endParaRPr lang="ru-RU" dirty="0" smtClean="0">
              <a:solidFill>
                <a:srgbClr val="C00000"/>
              </a:solidFill>
              <a:latin typeface="Helvetica Neue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Helvetica Neue"/>
              </a:rPr>
              <a:t>   Здание  построено в стиле 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классицизма имеет три этажа, украшено большими колоннами, напоминая дворец. Белым его прозвали за побелку. В нём размещалось Главное управление </a:t>
            </a:r>
            <a:r>
              <a:rPr lang="ru-RU" dirty="0" err="1" smtClean="0">
                <a:solidFill>
                  <a:srgbClr val="C00000"/>
                </a:solidFill>
                <a:latin typeface="Helvetica Neue"/>
              </a:rPr>
              <a:t>Кыштымского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 горного округа. Тут останавливался во время своих визитов </a:t>
            </a:r>
            <a:r>
              <a:rPr lang="ru-RU" dirty="0" err="1" smtClean="0">
                <a:solidFill>
                  <a:srgbClr val="C00000"/>
                </a:solidFill>
                <a:latin typeface="Helvetica Neue"/>
              </a:rPr>
              <a:t>заводовладелец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, здесь жили семьи управляющих, правительственные чиновники, главный лесничий, а также прислуга. Бывали тут и заезжавшие на </a:t>
            </a:r>
            <a:r>
              <a:rPr lang="ru-RU" dirty="0" err="1" smtClean="0">
                <a:solidFill>
                  <a:srgbClr val="C00000"/>
                </a:solidFill>
                <a:latin typeface="Helvetica Neue"/>
              </a:rPr>
              <a:t>Кыштымские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 заводы известные люди. Среди них был и знаменитый химик Д.И. Менделеев в 1899 году.</a:t>
            </a:r>
          </a:p>
          <a:p>
            <a:endParaRPr lang="ru-RU" dirty="0"/>
          </a:p>
        </p:txBody>
      </p:sp>
      <p:pic>
        <p:nvPicPr>
          <p:cNvPr id="7" name="Рисунок 4">
            <a:extLst>
              <a:ext uri="{FF2B5EF4-FFF2-40B4-BE49-F238E27FC236}">
                <a16:creationId xmlns:a16="http://schemas.microsoft.com/office/drawing/2014/main" xmlns="" id="{8CA63DDB-45F1-FE6D-2D60-653A2893C9C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8239140" y="1785926"/>
            <a:ext cx="3827490" cy="428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Helvetica Neue"/>
              </a:rPr>
              <a:t>Перед Белым домом стоит </a:t>
            </a:r>
            <a:r>
              <a:rPr lang="ru-RU" b="1" dirty="0" smtClean="0">
                <a:solidFill>
                  <a:srgbClr val="C00000"/>
                </a:solidFill>
                <a:latin typeface="Helvetica Neue"/>
              </a:rPr>
              <a:t>памятник М.И. Калинину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11476078" cy="132873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Helvetica Neue"/>
              </a:rPr>
              <a:t>в 1921 году всесоюзный староста выступал перед </a:t>
            </a:r>
            <a:r>
              <a:rPr lang="ru-RU" dirty="0" err="1" smtClean="0">
                <a:solidFill>
                  <a:srgbClr val="C00000"/>
                </a:solidFill>
                <a:latin typeface="Helvetica Neue"/>
              </a:rPr>
              <a:t>кыштымцами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 с балкона Белого дома. Памятник поставили в 1959 году, автор – скульптор Л. Писаревский.</a:t>
            </a:r>
            <a:endParaRPr lang="ru-RU" dirty="0"/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xmlns="" id="{EB6980B2-A649-9D90-4318-FB27FD4720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27" b="-1362"/>
          <a:stretch/>
        </p:blipFill>
        <p:spPr>
          <a:xfrm>
            <a:off x="452398" y="3286124"/>
            <a:ext cx="3400258" cy="2733714"/>
          </a:xfrm>
          <a:prstGeom prst="rect">
            <a:avLst/>
          </a:prstGeom>
        </p:spPr>
      </p:pic>
      <p:pic>
        <p:nvPicPr>
          <p:cNvPr id="6" name="Рисунок 11">
            <a:extLst>
              <a:ext uri="{FF2B5EF4-FFF2-40B4-BE49-F238E27FC236}">
                <a16:creationId xmlns:a16="http://schemas.microsoft.com/office/drawing/2014/main" xmlns="" id="{F0A63ED8-4DB3-BCB5-DD79-77474FA3E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8678" y="3286124"/>
            <a:ext cx="2000264" cy="2991049"/>
          </a:xfrm>
          <a:prstGeom prst="rect">
            <a:avLst/>
          </a:prstGeom>
        </p:spPr>
      </p:pic>
      <p:pic>
        <p:nvPicPr>
          <p:cNvPr id="7" name="Рисунок 9">
            <a:extLst>
              <a:ext uri="{FF2B5EF4-FFF2-40B4-BE49-F238E27FC236}">
                <a16:creationId xmlns:a16="http://schemas.microsoft.com/office/drawing/2014/main" xmlns="" id="{26159BE7-5CE9-7D36-6C8D-B6CEA878B1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667636" y="3429000"/>
            <a:ext cx="3684614" cy="24540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1D0392-706D-CC75-9E0E-4B688C05F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324" y="0"/>
            <a:ext cx="8596668" cy="2000240"/>
          </a:xfrm>
        </p:spPr>
        <p:txBody>
          <a:bodyPr>
            <a:normAutofit/>
          </a:bodyPr>
          <a:lstStyle/>
          <a:p>
            <a:r>
              <a:rPr lang="ru-RU" b="1" i="0" dirty="0" smtClean="0">
                <a:solidFill>
                  <a:srgbClr val="C00000"/>
                </a:solidFill>
                <a:effectLst/>
                <a:latin typeface="Helvetica Neue"/>
              </a:rPr>
              <a:t>церковь </a:t>
            </a:r>
            <a:r>
              <a:rPr lang="ru-RU" b="1" i="0" dirty="0">
                <a:solidFill>
                  <a:srgbClr val="C00000"/>
                </a:solidFill>
                <a:effectLst/>
                <a:latin typeface="Helvetica Neue"/>
              </a:rPr>
              <a:t>Сошествия Святого Духа на Апостолов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3D1267-3F54-36C4-C5BA-2CFD69AC8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71" y="1643050"/>
            <a:ext cx="7113902" cy="521495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Helvetica Neue"/>
              </a:rPr>
              <a:t>В 1760 году </a:t>
            </a:r>
            <a:r>
              <a:rPr lang="ru-RU" sz="2000" b="0" i="0" dirty="0" smtClean="0">
                <a:solidFill>
                  <a:srgbClr val="C00000"/>
                </a:solidFill>
                <a:effectLst/>
                <a:latin typeface="Helvetica Neue"/>
              </a:rPr>
              <a:t>  </a:t>
            </a:r>
            <a:r>
              <a:rPr lang="ru-RU" sz="2000" b="0" i="0" dirty="0">
                <a:solidFill>
                  <a:srgbClr val="C00000"/>
                </a:solidFill>
                <a:effectLst/>
                <a:latin typeface="Helvetica Neue"/>
              </a:rPr>
              <a:t>на средства </a:t>
            </a:r>
            <a:r>
              <a:rPr lang="ru-RU" sz="2000" b="0" i="0" u="none" strike="noStrike" dirty="0">
                <a:solidFill>
                  <a:srgbClr val="C00000"/>
                </a:solidFill>
                <a:effectLst/>
                <a:latin typeface="Helvetica Neue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Н.Н. Демидова</a:t>
            </a:r>
            <a:r>
              <a:rPr lang="ru-RU" sz="2000" b="0" i="0" dirty="0">
                <a:solidFill>
                  <a:srgbClr val="C00000"/>
                </a:solidFill>
                <a:effectLst/>
                <a:latin typeface="Helvetica Neue"/>
              </a:rPr>
              <a:t> и </a:t>
            </a:r>
            <a:r>
              <a:rPr lang="ru-RU" sz="2000" b="0" i="0" dirty="0" smtClean="0">
                <a:solidFill>
                  <a:srgbClr val="C00000"/>
                </a:solidFill>
                <a:effectLst/>
                <a:latin typeface="Helvetica Neue"/>
              </a:rPr>
              <a:t>прихожан была построена церковь Сошествия </a:t>
            </a:r>
            <a:r>
              <a:rPr lang="ru-RU" sz="2000" dirty="0" smtClean="0">
                <a:solidFill>
                  <a:srgbClr val="C00000"/>
                </a:solidFill>
                <a:latin typeface="Helvetica Neue"/>
              </a:rPr>
              <a:t>С</a:t>
            </a:r>
            <a:r>
              <a:rPr lang="ru-RU" sz="2000" b="0" i="0" dirty="0" smtClean="0">
                <a:solidFill>
                  <a:srgbClr val="C00000"/>
                </a:solidFill>
                <a:effectLst/>
                <a:latin typeface="Helvetica Neue"/>
              </a:rPr>
              <a:t>вятого Духа на Апостолов.</a:t>
            </a:r>
          </a:p>
          <a:p>
            <a:r>
              <a:rPr lang="ru-RU" sz="2000" b="0" i="0" dirty="0" smtClean="0">
                <a:solidFill>
                  <a:srgbClr val="C00000"/>
                </a:solidFill>
                <a:effectLst/>
                <a:latin typeface="Helvetica Neue"/>
              </a:rPr>
              <a:t>По </a:t>
            </a:r>
            <a:r>
              <a:rPr lang="ru-RU" sz="2000" b="0" i="0" dirty="0">
                <a:solidFill>
                  <a:srgbClr val="C00000"/>
                </a:solidFill>
                <a:effectLst/>
                <a:latin typeface="Helvetica Neue"/>
              </a:rPr>
              <a:t>легенде, однажды Никита Никитич вместе с семьёй гулял </a:t>
            </a:r>
            <a:r>
              <a:rPr lang="ru-RU" sz="2000" b="0" i="0" dirty="0" smtClean="0">
                <a:solidFill>
                  <a:srgbClr val="C00000"/>
                </a:solidFill>
                <a:effectLst/>
                <a:latin typeface="Helvetica Neue"/>
              </a:rPr>
              <a:t>на </a:t>
            </a:r>
            <a:r>
              <a:rPr lang="ru-RU" sz="2000" b="0" i="0" dirty="0">
                <a:solidFill>
                  <a:srgbClr val="C00000"/>
                </a:solidFill>
                <a:effectLst/>
                <a:latin typeface="Helvetica Neue"/>
              </a:rPr>
              <a:t>острове</a:t>
            </a:r>
            <a:r>
              <a:rPr lang="ru-RU" sz="2000" b="0" i="0" dirty="0" smtClean="0">
                <a:solidFill>
                  <a:srgbClr val="C00000"/>
                </a:solidFill>
                <a:effectLst/>
                <a:latin typeface="Helvetica Neue"/>
              </a:rPr>
              <a:t>, </a:t>
            </a:r>
            <a:r>
              <a:rPr lang="ru-RU" sz="2000" b="0" i="0" dirty="0">
                <a:solidFill>
                  <a:srgbClr val="C00000"/>
                </a:solidFill>
                <a:effectLst/>
                <a:latin typeface="Helvetica Neue"/>
              </a:rPr>
              <a:t>началась страшная буря. И Демидов дал обет, что если они спасутся, то он построит на острове церковь. </a:t>
            </a:r>
            <a:endParaRPr lang="ru-RU" sz="2000" b="0" i="0" dirty="0" smtClean="0">
              <a:solidFill>
                <a:srgbClr val="C00000"/>
              </a:solidFill>
              <a:effectLst/>
              <a:latin typeface="Helvetica Neue"/>
            </a:endParaRPr>
          </a:p>
          <a:p>
            <a:r>
              <a:rPr lang="ru-RU" sz="2000" b="0" i="0" dirty="0" smtClean="0">
                <a:solidFill>
                  <a:srgbClr val="C00000"/>
                </a:solidFill>
                <a:effectLst/>
                <a:latin typeface="Helvetica Neue"/>
              </a:rPr>
              <a:t>Во </a:t>
            </a:r>
            <a:r>
              <a:rPr lang="ru-RU" sz="2000" b="0" i="0" dirty="0">
                <a:solidFill>
                  <a:srgbClr val="C00000"/>
                </a:solidFill>
                <a:effectLst/>
                <a:latin typeface="Helvetica Neue"/>
              </a:rPr>
              <a:t>время Пугачёвского бунта церковь разграбили. До середины </a:t>
            </a:r>
            <a:r>
              <a:rPr lang="af-ZA" sz="2000" b="0" i="0" dirty="0">
                <a:solidFill>
                  <a:srgbClr val="C00000"/>
                </a:solidFill>
                <a:effectLst/>
                <a:latin typeface="Helvetica Neue"/>
              </a:rPr>
              <a:t>XIX </a:t>
            </a:r>
            <a:r>
              <a:rPr lang="ru-RU" sz="2000" b="0" i="0" dirty="0">
                <a:solidFill>
                  <a:srgbClr val="C00000"/>
                </a:solidFill>
                <a:effectLst/>
                <a:latin typeface="Helvetica Neue"/>
              </a:rPr>
              <a:t>века она была главным храмом </a:t>
            </a:r>
            <a:r>
              <a:rPr lang="ru-RU" sz="2000" b="0" i="0" dirty="0" err="1">
                <a:solidFill>
                  <a:srgbClr val="C00000"/>
                </a:solidFill>
                <a:effectLst/>
                <a:latin typeface="Helvetica Neue"/>
              </a:rPr>
              <a:t>Кыштымского</a:t>
            </a:r>
            <a:r>
              <a:rPr lang="ru-RU" sz="2000" b="0" i="0" dirty="0">
                <a:solidFill>
                  <a:srgbClr val="C00000"/>
                </a:solidFill>
                <a:effectLst/>
                <a:latin typeface="Helvetica Neue"/>
              </a:rPr>
              <a:t> горного округа. </a:t>
            </a:r>
            <a:endParaRPr lang="ru-RU" sz="2000" b="0" i="0" dirty="0" smtClean="0">
              <a:solidFill>
                <a:srgbClr val="C00000"/>
              </a:solidFill>
              <a:effectLst/>
              <a:latin typeface="Helvetica Neue"/>
            </a:endParaRPr>
          </a:p>
          <a:p>
            <a:r>
              <a:rPr lang="ru-RU" sz="2000" b="0" i="0" dirty="0" smtClean="0">
                <a:solidFill>
                  <a:srgbClr val="C00000"/>
                </a:solidFill>
                <a:effectLst/>
                <a:latin typeface="Helvetica Neue"/>
              </a:rPr>
              <a:t>В </a:t>
            </a:r>
            <a:r>
              <a:rPr lang="ru-RU" sz="2000" b="0" i="0" dirty="0">
                <a:solidFill>
                  <a:srgbClr val="C00000"/>
                </a:solidFill>
                <a:effectLst/>
                <a:latin typeface="Helvetica Neue"/>
              </a:rPr>
              <a:t>1930-х годах церковь закрывали, сейчас вновь используется РПЦ. Сохранилась практически в изначальном виде, без перестроек.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AC749582-31F1-DCBC-ABC4-81B1A8499C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96" t="18508" r="12341" b="2202"/>
          <a:stretch/>
        </p:blipFill>
        <p:spPr>
          <a:xfrm>
            <a:off x="9735988" y="207930"/>
            <a:ext cx="2238298" cy="3021092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208D3299-8B57-70A0-EAE7-1232A0FEF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3595" y="3628979"/>
            <a:ext cx="5380932" cy="310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886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7955A4-6460-ACB2-F0E9-609E8213A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98" y="156803"/>
            <a:ext cx="8231711" cy="771868"/>
          </a:xfrm>
        </p:spPr>
        <p:txBody>
          <a:bodyPr>
            <a:normAutofit/>
          </a:bodyPr>
          <a:lstStyle/>
          <a:p>
            <a:r>
              <a:rPr lang="ru-RU" b="1" i="0" dirty="0">
                <a:solidFill>
                  <a:srgbClr val="C00000"/>
                </a:solidFill>
                <a:effectLst/>
                <a:latin typeface="Helvetica Neue"/>
              </a:rPr>
              <a:t>усадьба Г</a:t>
            </a:r>
            <a:r>
              <a:rPr lang="ru-RU" b="1" i="0" dirty="0" smtClean="0">
                <a:solidFill>
                  <a:srgbClr val="C00000"/>
                </a:solidFill>
                <a:effectLst/>
                <a:latin typeface="Helvetica Neue"/>
              </a:rPr>
              <a:t>. В</a:t>
            </a:r>
            <a:r>
              <a:rPr lang="ru-RU" b="1" i="0" dirty="0">
                <a:solidFill>
                  <a:srgbClr val="C00000"/>
                </a:solidFill>
                <a:effectLst/>
                <a:latin typeface="Helvetica Neue"/>
              </a:rPr>
              <a:t>. Дружинина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DCC8283-E8BD-A8C1-4C9E-7C9596476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57297"/>
            <a:ext cx="7236213" cy="3232231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Двухэтажное бревенчатое здание типично для застройки 2-й половины 19 в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b="0" i="0" dirty="0" smtClean="0">
                <a:solidFill>
                  <a:srgbClr val="C00000"/>
                </a:solidFill>
                <a:effectLst/>
                <a:latin typeface="Helvetica Neue"/>
              </a:rPr>
              <a:t>Григорий Васильевич  </a:t>
            </a:r>
            <a:r>
              <a:rPr lang="ru-RU" b="0" i="0" dirty="0">
                <a:solidFill>
                  <a:srgbClr val="C00000"/>
                </a:solidFill>
                <a:effectLst/>
                <a:latin typeface="Helvetica Neue"/>
              </a:rPr>
              <a:t>Дружинин женился на дочери Харитонова, и стал фактическим владельцем </a:t>
            </a:r>
            <a:r>
              <a:rPr lang="ru-RU" b="0" i="0" dirty="0" err="1">
                <a:solidFill>
                  <a:srgbClr val="C00000"/>
                </a:solidFill>
                <a:effectLst/>
                <a:latin typeface="Helvetica Neue"/>
              </a:rPr>
              <a:t>Кыштымских</a:t>
            </a:r>
            <a:r>
              <a:rPr lang="ru-RU" b="0" i="0" dirty="0">
                <a:solidFill>
                  <a:srgbClr val="C00000"/>
                </a:solidFill>
                <a:effectLst/>
                <a:latin typeface="Helvetica Neue"/>
              </a:rPr>
              <a:t> заводов</a:t>
            </a:r>
            <a:r>
              <a:rPr lang="ru-RU" b="0" i="0" dirty="0" smtClean="0">
                <a:solidFill>
                  <a:srgbClr val="C00000"/>
                </a:solidFill>
                <a:effectLst/>
                <a:latin typeface="Helvetica Neue"/>
              </a:rPr>
              <a:t>.</a:t>
            </a:r>
          </a:p>
          <a:p>
            <a:r>
              <a:rPr lang="ru-RU" b="0" i="0" dirty="0" smtClean="0">
                <a:solidFill>
                  <a:srgbClr val="C00000"/>
                </a:solidFill>
                <a:effectLst/>
                <a:latin typeface="Helvetica Neue"/>
              </a:rPr>
              <a:t> </a:t>
            </a:r>
            <a:r>
              <a:rPr lang="ru-RU" dirty="0">
                <a:solidFill>
                  <a:srgbClr val="C00000"/>
                </a:solidFill>
                <a:latin typeface="Helvetica Neue"/>
              </a:rPr>
              <a:t>С</a:t>
            </a:r>
            <a:r>
              <a:rPr lang="ru-RU" b="0" i="0" dirty="0" smtClean="0">
                <a:solidFill>
                  <a:srgbClr val="C00000"/>
                </a:solidFill>
                <a:effectLst/>
                <a:latin typeface="Helvetica Neue"/>
              </a:rPr>
              <a:t> 1850 по 1851 года происходило строительство усадьбы, окна которой были украшены </a:t>
            </a:r>
            <a:r>
              <a:rPr lang="ru-RU" b="0" i="0" dirty="0">
                <a:solidFill>
                  <a:srgbClr val="C00000"/>
                </a:solidFill>
                <a:effectLst/>
                <a:latin typeface="Helvetica Neue"/>
              </a:rPr>
              <a:t>декоративными наличниками. </a:t>
            </a:r>
            <a:r>
              <a:rPr lang="ru-RU" b="0" i="0" dirty="0" smtClean="0">
                <a:solidFill>
                  <a:srgbClr val="C00000"/>
                </a:solidFill>
                <a:effectLst/>
                <a:latin typeface="Helvetica Neue"/>
              </a:rPr>
              <a:t>Кроме того была ещё </a:t>
            </a:r>
            <a:r>
              <a:rPr lang="ru-RU" b="0" i="0" dirty="0">
                <a:solidFill>
                  <a:srgbClr val="C00000"/>
                </a:solidFill>
                <a:effectLst/>
                <a:latin typeface="Helvetica Neue"/>
              </a:rPr>
              <a:t>тёплая </a:t>
            </a:r>
            <a:r>
              <a:rPr lang="ru-RU" b="0" i="0" dirty="0" smtClean="0">
                <a:solidFill>
                  <a:srgbClr val="C00000"/>
                </a:solidFill>
                <a:effectLst/>
                <a:latin typeface="Helvetica Neue"/>
              </a:rPr>
              <a:t>оранжерея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и </a:t>
            </a:r>
            <a:r>
              <a:rPr lang="ru-RU" b="0" i="0" dirty="0" smtClean="0">
                <a:solidFill>
                  <a:srgbClr val="C00000"/>
                </a:solidFill>
                <a:effectLst/>
                <a:latin typeface="Helvetica Neue"/>
              </a:rPr>
              <a:t> </a:t>
            </a:r>
            <a:r>
              <a:rPr lang="ru-RU" b="0" i="0" dirty="0">
                <a:solidFill>
                  <a:srgbClr val="C00000"/>
                </a:solidFill>
                <a:effectLst/>
                <a:latin typeface="Helvetica Neue"/>
              </a:rPr>
              <a:t>глубокий подвал с отдельным входом и кирпичным дверным проемом. </a:t>
            </a:r>
            <a:endParaRPr lang="ru-RU" b="0" i="0" dirty="0" smtClean="0">
              <a:solidFill>
                <a:srgbClr val="C00000"/>
              </a:solidFill>
              <a:effectLst/>
              <a:latin typeface="Helvetica Neue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Helvetica Neue"/>
              </a:rPr>
              <a:t>\</a:t>
            </a:r>
            <a:r>
              <a:rPr lang="ru-RU" b="0" i="0" dirty="0" smtClean="0">
                <a:solidFill>
                  <a:srgbClr val="C00000"/>
                </a:solidFill>
                <a:effectLst/>
                <a:latin typeface="Helvetica Neue"/>
              </a:rPr>
              <a:t>В </a:t>
            </a:r>
            <a:r>
              <a:rPr lang="ru-RU" b="0" i="0" dirty="0">
                <a:solidFill>
                  <a:srgbClr val="C00000"/>
                </a:solidFill>
                <a:effectLst/>
                <a:latin typeface="Helvetica Neue"/>
              </a:rPr>
              <a:t>советское время здание занимали исполком, музыкальная школа, затем школа искусств, а сейчас Станция детского и юношеского туризма и экскурсий «Странник».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AE8EBBE8-80AF-84EF-358A-CCE6CC077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0160" y="525939"/>
            <a:ext cx="4270661" cy="2818636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2E3FA0AA-C972-E804-BAE0-3232A0A4DB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7600" y="3788031"/>
            <a:ext cx="3877761" cy="2913167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xmlns="" id="{3903CAD3-955F-B011-6AA7-47F68E505F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522" y="4286256"/>
            <a:ext cx="6926691" cy="241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570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6D002-DC22-8901-153D-E57F07538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253" y="719679"/>
            <a:ext cx="7725459" cy="2385045"/>
          </a:xfrm>
        </p:spPr>
        <p:txBody>
          <a:bodyPr>
            <a:noAutofit/>
          </a:bodyPr>
          <a:lstStyle/>
          <a:p>
            <a:r>
              <a:rPr lang="ru-RU" sz="2000" b="0" i="0">
                <a:solidFill>
                  <a:srgbClr val="C00000"/>
                </a:solidFill>
                <a:effectLst/>
                <a:latin typeface="Helvetica Neue"/>
              </a:rPr>
              <a:t>на берегу пруда стоит очень красивое здание </a:t>
            </a:r>
            <a:r>
              <a:rPr lang="ru-RU" sz="2000" b="1" i="0">
                <a:solidFill>
                  <a:srgbClr val="C00000"/>
                </a:solidFill>
                <a:effectLst/>
                <a:latin typeface="Helvetica Neue"/>
              </a:rPr>
              <a:t>Народного дома</a:t>
            </a:r>
            <a:r>
              <a:rPr lang="ru-RU" sz="2000">
                <a:solidFill>
                  <a:srgbClr val="C00000"/>
                </a:solidFill>
                <a:latin typeface="Helvetica Neue"/>
              </a:rPr>
              <a:t>. </a:t>
            </a:r>
            <a:r>
              <a:rPr lang="ru-RU" sz="2000" b="0" i="0">
                <a:solidFill>
                  <a:srgbClr val="C00000"/>
                </a:solidFill>
                <a:effectLst/>
                <a:latin typeface="Helvetica Neue"/>
              </a:rPr>
              <a:t>Оно построено в 1913 году, архитектор неизвестен. Недавно здание отреставрировали. Заодно тут благоустроили набережную, поставили фонари из каслинского литья и скамейки.</a:t>
            </a:r>
            <a:endParaRPr lang="ru-RU" sz="2000">
              <a:solidFill>
                <a:srgbClr val="C00000"/>
              </a:solidFill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56C9B338-CEF5-13EE-048C-3BCA9744E4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5786" y="3408147"/>
            <a:ext cx="4364679" cy="2912195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B85DFC65-5C39-5238-E3DD-1FEEC634B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5379" y="312374"/>
            <a:ext cx="3575781" cy="2385046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xmlns="" id="{1B4B91F2-0B78-F125-9216-133E00651B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2209" y="2947053"/>
            <a:ext cx="5055748" cy="337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5011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27DD9A-9B0C-ED09-1951-8101F87CA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716" y="428604"/>
            <a:ext cx="7933176" cy="714380"/>
          </a:xfrm>
        </p:spPr>
        <p:txBody>
          <a:bodyPr>
            <a:noAutofit/>
          </a:bodyPr>
          <a:lstStyle/>
          <a:p>
            <a:pPr algn="ctr"/>
            <a:r>
              <a:rPr lang="ru-RU" sz="3200" b="1" i="0" dirty="0">
                <a:solidFill>
                  <a:srgbClr val="C00000"/>
                </a:solidFill>
                <a:effectLst/>
                <a:latin typeface="Helvetica Neue"/>
              </a:rPr>
              <a:t>собор Рождества Христова. 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452E889B-96E4-F266-11C5-798E495BA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6330" y="1285860"/>
            <a:ext cx="3143273" cy="2768223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xmlns="" id="{2C602135-8B5F-D6BD-65F0-978528813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628" y="4357694"/>
            <a:ext cx="4031656" cy="2170553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81026" y="1428735"/>
            <a:ext cx="6572296" cy="3929091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Сооружение храма велось в течение 10 лет сначала крепостными, а затем вольнонаемными мастеровыми.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К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1857 году, в царствование императора Александра II храм был </a:t>
            </a:r>
            <a:r>
              <a:rPr lang="ru-RU" dirty="0" smtClean="0">
                <a:solidFill>
                  <a:srgbClr val="C00000"/>
                </a:solidFill>
              </a:rPr>
              <a:t>завершен</a:t>
            </a:r>
            <a:r>
              <a:rPr lang="ru-RU" dirty="0" smtClean="0">
                <a:solidFill>
                  <a:srgbClr val="C00000"/>
                </a:solidFill>
              </a:rPr>
              <a:t>.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Ц</a:t>
            </a:r>
            <a:r>
              <a:rPr lang="ru-RU" dirty="0" smtClean="0">
                <a:solidFill>
                  <a:srgbClr val="C00000"/>
                </a:solidFill>
              </a:rPr>
              <a:t>ерковь </a:t>
            </a:r>
            <a:r>
              <a:rPr lang="ru-RU" dirty="0" smtClean="0">
                <a:solidFill>
                  <a:srgbClr val="C00000"/>
                </a:solidFill>
              </a:rPr>
              <a:t>уникальна и своей архитектурой.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В </a:t>
            </a:r>
            <a:r>
              <a:rPr lang="ru-RU" dirty="0" smtClean="0">
                <a:solidFill>
                  <a:srgbClr val="C00000"/>
                </a:solidFill>
              </a:rPr>
              <a:t>ней </a:t>
            </a:r>
            <a:r>
              <a:rPr lang="ru-RU" dirty="0" smtClean="0">
                <a:solidFill>
                  <a:srgbClr val="C00000"/>
                </a:solidFill>
              </a:rPr>
              <a:t>без труда угадывается русско-византийский стиль. Колокольня вознеслась в небо на 71 метр, высота главного купола - 50 метров. Общая площадь двухэтажного храма - 2000 квадратных метров.</a:t>
            </a:r>
            <a:r>
              <a:rPr lang="ru-RU" sz="4000" dirty="0" smtClean="0">
                <a:solidFill>
                  <a:srgbClr val="C00000"/>
                </a:solidFill>
              </a:rPr>
              <a:t> 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623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4E9218-6E19-637B-AA26-FE51CABF8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044" y="357166"/>
            <a:ext cx="11528433" cy="114300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Helvetica Neue"/>
              </a:rPr>
              <a:t>санаторий «Дальняя дача»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0923EC-BF66-9283-E683-2DBD0EF8A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522" y="1357298"/>
            <a:ext cx="5286412" cy="455034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Helvetica Neue"/>
              </a:rPr>
              <a:t>На юго-западной окраине города 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расположен санаторий «Дальняя Дача»</a:t>
            </a:r>
          </a:p>
          <a:p>
            <a:r>
              <a:rPr lang="ru-RU" dirty="0" smtClean="0">
                <a:solidFill>
                  <a:srgbClr val="C00000"/>
                </a:solidFill>
                <a:latin typeface="Helvetica Neue"/>
              </a:rPr>
              <a:t> 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На 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речке </a:t>
            </a:r>
            <a:r>
              <a:rPr lang="ru-RU" dirty="0" err="1" smtClean="0">
                <a:solidFill>
                  <a:srgbClr val="C00000"/>
                </a:solidFill>
                <a:latin typeface="Helvetica Neue"/>
              </a:rPr>
              <a:t>Кыштымке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 тут создан пруд, названный в честь Л.Н. </a:t>
            </a:r>
            <a:r>
              <a:rPr lang="ru-RU" dirty="0" err="1" smtClean="0">
                <a:solidFill>
                  <a:srgbClr val="C00000"/>
                </a:solidFill>
                <a:latin typeface="Helvetica Neue"/>
              </a:rPr>
              <a:t>Деханова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 – основателя Дальней дачи, управляющего </a:t>
            </a:r>
            <a:r>
              <a:rPr lang="ru-RU" dirty="0" err="1" smtClean="0">
                <a:solidFill>
                  <a:srgbClr val="C00000"/>
                </a:solidFill>
                <a:latin typeface="Helvetica Neue"/>
              </a:rPr>
              <a:t>Кыштымскими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 заводами. </a:t>
            </a:r>
            <a:endParaRPr lang="ru-RU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8275BD62-F06D-E209-B420-7B646B5AD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6330" y="642918"/>
            <a:ext cx="3300625" cy="2935761"/>
          </a:xfrm>
          <a:prstGeom prst="rect">
            <a:avLst/>
          </a:prstGeom>
        </p:spPr>
      </p:pic>
      <p:pic>
        <p:nvPicPr>
          <p:cNvPr id="6" name="Рисунок 7">
            <a:extLst>
              <a:ext uri="{FF2B5EF4-FFF2-40B4-BE49-F238E27FC236}">
                <a16:creationId xmlns:a16="http://schemas.microsoft.com/office/drawing/2014/main" xmlns="" id="{CAA3CA24-4EB1-C665-DC2A-C4277B79C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372" y="3857628"/>
            <a:ext cx="3618239" cy="271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873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274" y="357166"/>
            <a:ext cx="11144328" cy="132080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Откуда произошло название Кыштым?</a:t>
            </a:r>
            <a:endParaRPr lang="ru-RU" sz="4400" dirty="0"/>
          </a:p>
        </p:txBody>
      </p:sp>
      <p:pic>
        <p:nvPicPr>
          <p:cNvPr id="4" name="Содержимое 3" descr="задумчивый смайл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2728" y="2071678"/>
            <a:ext cx="4547736" cy="2928958"/>
          </a:xfrm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09522" y="357167"/>
            <a:ext cx="4222340" cy="600079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Helvetica Neue"/>
              </a:rPr>
              <a:t>Считается</a:t>
            </a:r>
            <a:r>
              <a:rPr lang="ru-RU" sz="2400" dirty="0" smtClean="0">
                <a:solidFill>
                  <a:srgbClr val="C00000"/>
                </a:solidFill>
                <a:latin typeface="Helvetica Neue"/>
              </a:rPr>
              <a:t>, что название произошло от башкирских слов, означающих </a:t>
            </a:r>
            <a:r>
              <a:rPr lang="ru-RU" sz="2400" b="1" dirty="0" smtClean="0">
                <a:solidFill>
                  <a:srgbClr val="C00000"/>
                </a:solidFill>
                <a:latin typeface="Helvetica Neue"/>
              </a:rPr>
              <a:t>«зимнее стойбище» или «тихое зимовье</a:t>
            </a:r>
            <a:r>
              <a:rPr lang="ru-RU" sz="2400" b="1" dirty="0" smtClean="0">
                <a:solidFill>
                  <a:srgbClr val="C00000"/>
                </a:solidFill>
                <a:latin typeface="Helvetica Neue"/>
              </a:rPr>
              <a:t>»</a:t>
            </a:r>
            <a:r>
              <a:rPr lang="ru-RU" sz="2400" dirty="0" smtClean="0">
                <a:solidFill>
                  <a:srgbClr val="C00000"/>
                </a:solidFill>
                <a:latin typeface="Helvetica Neue"/>
              </a:rPr>
              <a:t>.</a:t>
            </a:r>
          </a:p>
          <a:p>
            <a:pPr algn="ctr"/>
            <a:endParaRPr lang="ru-RU" sz="2400" dirty="0" smtClean="0">
              <a:solidFill>
                <a:srgbClr val="C00000"/>
              </a:solidFill>
              <a:latin typeface="Helvetica Neue"/>
            </a:endParaRP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Helvetica Neue"/>
              </a:rPr>
              <a:t>По другой версии, </a:t>
            </a:r>
            <a:r>
              <a:rPr lang="ru-RU" sz="2400" dirty="0" err="1" smtClean="0">
                <a:solidFill>
                  <a:srgbClr val="C00000"/>
                </a:solidFill>
                <a:latin typeface="Helvetica Neue"/>
              </a:rPr>
              <a:t>кыштымами</a:t>
            </a:r>
            <a:r>
              <a:rPr lang="ru-RU" sz="2400" dirty="0" smtClean="0">
                <a:solidFill>
                  <a:srgbClr val="C00000"/>
                </a:solidFill>
                <a:latin typeface="Helvetica Neue"/>
              </a:rPr>
              <a:t> по-татарски называли народы, которые платили дань другому народу (на это указывал историк Г.Ф. Миллер в </a:t>
            </a:r>
            <a:r>
              <a:rPr lang="af-ZA" sz="2400" dirty="0" smtClean="0">
                <a:solidFill>
                  <a:srgbClr val="C00000"/>
                </a:solidFill>
                <a:latin typeface="Helvetica Neue"/>
              </a:rPr>
              <a:t>XVIII </a:t>
            </a:r>
            <a:r>
              <a:rPr lang="ru-RU" sz="2400" dirty="0" smtClean="0">
                <a:solidFill>
                  <a:srgbClr val="C00000"/>
                </a:solidFill>
                <a:latin typeface="Helvetica Neue"/>
              </a:rPr>
              <a:t>веке).</a:t>
            </a:r>
            <a:endParaRPr lang="ru-RU" sz="2400" dirty="0" smtClean="0">
              <a:solidFill>
                <a:srgbClr val="C00000"/>
              </a:solidFill>
              <a:latin typeface="Helvetica Neue"/>
            </a:endParaRPr>
          </a:p>
          <a:p>
            <a:pPr algn="ctr"/>
            <a:endParaRPr lang="ru-RU" sz="2400" dirty="0" smtClean="0">
              <a:solidFill>
                <a:srgbClr val="C00000"/>
              </a:solidFill>
              <a:latin typeface="Helvetica Neue"/>
            </a:endParaRPr>
          </a:p>
          <a:p>
            <a:pPr algn="ctr"/>
            <a:endParaRPr lang="ru-RU" sz="2400" dirty="0"/>
          </a:p>
        </p:txBody>
      </p:sp>
      <p:pic>
        <p:nvPicPr>
          <p:cNvPr id="5" name="Содержимое 4" descr="славяне платят дань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767263" y="793819"/>
            <a:ext cx="7119937" cy="443216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562202" cy="14620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Helvetica Neue"/>
              </a:rPr>
              <a:t>Кыштым относился к Екатеринбургскому уезду Пермской губернии. В первой половине </a:t>
            </a:r>
            <a:r>
              <a:rPr lang="af-ZA" sz="2000" dirty="0" smtClean="0">
                <a:solidFill>
                  <a:srgbClr val="C00000"/>
                </a:solidFill>
                <a:latin typeface="Helvetica Neue"/>
              </a:rPr>
              <a:t>XIX </a:t>
            </a:r>
            <a:r>
              <a:rPr lang="ru-RU" sz="2000" dirty="0" smtClean="0">
                <a:solidFill>
                  <a:srgbClr val="C00000"/>
                </a:solidFill>
                <a:latin typeface="Helvetica Neue"/>
              </a:rPr>
              <a:t>века он стал центром </a:t>
            </a:r>
            <a:r>
              <a:rPr lang="ru-RU" sz="2000" b="1" dirty="0" err="1" smtClean="0">
                <a:solidFill>
                  <a:srgbClr val="C00000"/>
                </a:solidFill>
                <a:latin typeface="Helvetica Neue"/>
              </a:rPr>
              <a:t>Кыштымского</a:t>
            </a:r>
            <a:r>
              <a:rPr lang="ru-RU" sz="2000" b="1" dirty="0" smtClean="0">
                <a:solidFill>
                  <a:srgbClr val="C00000"/>
                </a:solidFill>
                <a:latin typeface="Helvetica Neue"/>
              </a:rPr>
              <a:t> горного </a:t>
            </a:r>
            <a:r>
              <a:rPr lang="ru-RU" sz="2000" b="1" dirty="0" smtClean="0">
                <a:solidFill>
                  <a:srgbClr val="C00000"/>
                </a:solidFill>
                <a:latin typeface="Helvetica Neue"/>
              </a:rPr>
              <a:t>округа.</a:t>
            </a:r>
            <a:r>
              <a:rPr lang="ru-RU" sz="2000" dirty="0" smtClean="0">
                <a:solidFill>
                  <a:srgbClr val="C00000"/>
                </a:solidFill>
                <a:latin typeface="Helvetica Neue"/>
              </a:rPr>
              <a:t> К нему относились: </a:t>
            </a:r>
            <a:br>
              <a:rPr lang="ru-RU" sz="2000" dirty="0" smtClean="0">
                <a:solidFill>
                  <a:srgbClr val="C00000"/>
                </a:solidFill>
                <a:latin typeface="Helvetica Neue"/>
              </a:rPr>
            </a:br>
            <a:r>
              <a:rPr lang="ru-RU" sz="2000" dirty="0" smtClean="0">
                <a:solidFill>
                  <a:srgbClr val="C00000"/>
                </a:solidFill>
                <a:latin typeface="Helvetica Neue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Helvetica Neue"/>
              </a:rPr>
            </a:br>
            <a:r>
              <a:rPr lang="ru-RU" sz="3200" b="1" dirty="0" err="1" smtClean="0">
                <a:solidFill>
                  <a:srgbClr val="C00000"/>
                </a:solidFill>
                <a:latin typeface="Helvetica Neue"/>
              </a:rPr>
              <a:t>Кыштымский</a:t>
            </a:r>
            <a:r>
              <a:rPr lang="ru-RU" sz="3200" b="1" dirty="0" smtClean="0">
                <a:solidFill>
                  <a:srgbClr val="C00000"/>
                </a:solidFill>
                <a:latin typeface="Helvetica Neue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Helvetica Neue"/>
              </a:rPr>
              <a:t>и</a:t>
            </a:r>
            <a:r>
              <a:rPr lang="ru-RU" sz="3200" b="1" dirty="0" smtClean="0">
                <a:solidFill>
                  <a:srgbClr val="C00000"/>
                </a:solidFill>
                <a:latin typeface="Helvetica Neue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Helvetica Neue"/>
              </a:rPr>
              <a:t>Каслинский</a:t>
            </a:r>
            <a:r>
              <a:rPr lang="ru-RU" sz="3200" b="1" dirty="0" smtClean="0">
                <a:solidFill>
                  <a:srgbClr val="C00000"/>
                </a:solidFill>
                <a:latin typeface="Helvetica Neue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Helvetica Neue"/>
              </a:rPr>
              <a:t>заводы</a:t>
            </a:r>
            <a:endParaRPr lang="ru-RU" sz="2000" dirty="0"/>
          </a:p>
        </p:txBody>
      </p:sp>
      <p:pic>
        <p:nvPicPr>
          <p:cNvPr id="5" name="Содержимое 4" descr="кыштымский завод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2398" y="2500306"/>
            <a:ext cx="5588000" cy="3624560"/>
          </a:xfrm>
        </p:spPr>
      </p:pic>
      <p:pic>
        <p:nvPicPr>
          <p:cNvPr id="6" name="Содержимое 5" descr="каслинский завод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97600" y="2500306"/>
            <a:ext cx="5791200" cy="363524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500042"/>
            <a:ext cx="11480800" cy="1143008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solidFill>
                  <a:srgbClr val="C00000"/>
                </a:solidFill>
                <a:latin typeface="Helvetica Neue"/>
              </a:rPr>
              <a:t>Нязепетровский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 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и Шемахинский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  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заводы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Нязепетровский завод_1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6524628" y="1928802"/>
            <a:ext cx="4500594" cy="4500594"/>
          </a:xfrm>
        </p:spPr>
      </p:pic>
      <p:pic>
        <p:nvPicPr>
          <p:cNvPr id="10" name="Содержимое 9" descr="нязепетр завод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881026" y="2000240"/>
            <a:ext cx="4857784" cy="442915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357166"/>
            <a:ext cx="114808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rgbClr val="C00000"/>
                </a:solidFill>
                <a:latin typeface="Helvetica Neue"/>
              </a:rPr>
              <a:t>Теченский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 завод,  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а также рудники и золотые прииски.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теченский завод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676275" y="2000240"/>
            <a:ext cx="4184650" cy="4286279"/>
          </a:xfrm>
        </p:spPr>
      </p:pic>
      <p:pic>
        <p:nvPicPr>
          <p:cNvPr id="8" name="Содержимое 7" descr="scale_1200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67438" y="2071678"/>
            <a:ext cx="5030024" cy="4286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285728"/>
            <a:ext cx="11480800" cy="12144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 1934 году КЫШТЫМ получил статус ГОРОДА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75745" y="1857365"/>
            <a:ext cx="4185623" cy="418399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Helvetica Neue"/>
              </a:rPr>
              <a:t> </a:t>
            </a:r>
            <a:r>
              <a:rPr lang="ru-RU" b="1" dirty="0" smtClean="0">
                <a:solidFill>
                  <a:srgbClr val="C00000"/>
                </a:solidFill>
                <a:latin typeface="Helvetica Neue"/>
              </a:rPr>
              <a:t>Основные промышленные предприятия:</a:t>
            </a:r>
          </a:p>
          <a:p>
            <a:pPr>
              <a:buNone/>
            </a:pPr>
            <a:r>
              <a:rPr lang="ru-RU" dirty="0" err="1" smtClean="0">
                <a:solidFill>
                  <a:srgbClr val="C00000"/>
                </a:solidFill>
                <a:latin typeface="Helvetica Neue"/>
              </a:rPr>
              <a:t>медеэлектролитный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,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Helvetica Neue"/>
              </a:rPr>
              <a:t>абразивный,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Helvetica Neue"/>
              </a:rPr>
              <a:t>огнеупорный,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Helvetica Neue"/>
              </a:rPr>
              <a:t>электромеханический заводы,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Helvetica Neue"/>
              </a:rPr>
              <a:t>машиностроительное объединение,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Helvetica Neue"/>
              </a:rPr>
              <a:t>радиозавод,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Helvetica Neue"/>
              </a:rPr>
              <a:t>каолиновый завод,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Helvetica Neue"/>
              </a:rPr>
              <a:t>«</a:t>
            </a:r>
            <a:r>
              <a:rPr lang="ru-RU" dirty="0" err="1" smtClean="0">
                <a:solidFill>
                  <a:srgbClr val="C00000"/>
                </a:solidFill>
                <a:latin typeface="Helvetica Neue"/>
              </a:rPr>
              <a:t>Уралграфит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»,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Helvetica Neue"/>
              </a:rPr>
              <a:t>«Русский кварц»,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Helvetica Neue"/>
              </a:rPr>
              <a:t>фабрика трикотажных изделий и другие.</a:t>
            </a:r>
            <a:endParaRPr lang="ru-RU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7" name="Содержимое 6" descr="кыштым статус города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738678" y="1857364"/>
            <a:ext cx="6929486" cy="40888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285728"/>
            <a:ext cx="114808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Helvetica Neue"/>
              </a:rPr>
              <a:t>в начале </a:t>
            </a:r>
            <a:r>
              <a:rPr lang="af-ZA" dirty="0" smtClean="0">
                <a:solidFill>
                  <a:srgbClr val="C00000"/>
                </a:solidFill>
                <a:latin typeface="Helvetica Neue"/>
              </a:rPr>
              <a:t>XX 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века </a:t>
            </a:r>
            <a:r>
              <a:rPr lang="ru-RU" dirty="0" err="1" smtClean="0">
                <a:solidFill>
                  <a:srgbClr val="C00000"/>
                </a:solidFill>
                <a:latin typeface="Helvetica Neue"/>
              </a:rPr>
              <a:t>Кыштымский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Helvetica Neue"/>
              </a:rPr>
              <a:t>медеэлектролитный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 завод впервые в стране начал выпускать </a:t>
            </a:r>
            <a:r>
              <a:rPr lang="ru-RU" b="1" dirty="0" smtClean="0">
                <a:solidFill>
                  <a:srgbClr val="C00000"/>
                </a:solidFill>
                <a:latin typeface="Helvetica Neue"/>
              </a:rPr>
              <a:t>рафинированную медь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рафинорованная медь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738150" y="2071678"/>
            <a:ext cx="5357850" cy="4143404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667505" y="1785926"/>
            <a:ext cx="5248850" cy="364333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Helvetica Neue"/>
              </a:rPr>
              <a:t>1928 году произведена первая партия советского </a:t>
            </a:r>
            <a:r>
              <a:rPr lang="ru-RU" b="1" dirty="0" smtClean="0">
                <a:solidFill>
                  <a:srgbClr val="C00000"/>
                </a:solidFill>
                <a:latin typeface="Helvetica Neue"/>
              </a:rPr>
              <a:t>селена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, 1932 году – </a:t>
            </a:r>
            <a:r>
              <a:rPr lang="ru-RU" b="1" dirty="0" smtClean="0">
                <a:solidFill>
                  <a:srgbClr val="C00000"/>
                </a:solidFill>
                <a:latin typeface="Helvetica Neue"/>
              </a:rPr>
              <a:t>теллура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.</a:t>
            </a:r>
          </a:p>
          <a:p>
            <a:pPr>
              <a:buNone/>
            </a:pPr>
            <a:r>
              <a:rPr lang="ru-RU" dirty="0" err="1" smtClean="0">
                <a:solidFill>
                  <a:srgbClr val="C00000"/>
                </a:solidFill>
                <a:latin typeface="Helvetica Neue"/>
              </a:rPr>
              <a:t>Кыштымский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селен пошёл и на изготовление рубинового стекла для новых </a:t>
            </a:r>
            <a:r>
              <a:rPr lang="ru-RU" b="1" dirty="0" smtClean="0">
                <a:solidFill>
                  <a:srgbClr val="C00000"/>
                </a:solidFill>
                <a:latin typeface="Helvetica Neue"/>
              </a:rPr>
              <a:t>звёзд Московского Кремля</a:t>
            </a:r>
            <a:r>
              <a:rPr lang="ru-RU" dirty="0" smtClean="0">
                <a:solidFill>
                  <a:srgbClr val="C00000"/>
                </a:solidFill>
                <a:latin typeface="Helvetica Neue"/>
              </a:rPr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16" y="1428736"/>
            <a:ext cx="10072758" cy="4647051"/>
          </a:xfrm>
        </p:spPr>
        <p:txBody>
          <a:bodyPr/>
          <a:lstStyle/>
          <a:p>
            <a:r>
              <a:rPr lang="ru-RU" dirty="0" smtClean="0"/>
              <a:t>Какие памятники в Кыштыме вы знаете?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246</TotalTime>
  <Words>323</Words>
  <Application>Microsoft Office PowerPoint</Application>
  <PresentationFormat>Произвольный</PresentationFormat>
  <Paragraphs>55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Памятники культуры города  Кыштыма </vt:lpstr>
      <vt:lpstr>Откуда произошло название Кыштым?</vt:lpstr>
      <vt:lpstr>Слайд 3</vt:lpstr>
      <vt:lpstr>Кыштым относился к Екатеринбургскому уезду Пермской губернии. В первой половине XIX века он стал центром Кыштымского горного округа. К нему относились:   Кыштымский и Каслинский заводы</vt:lpstr>
      <vt:lpstr>Нязепетровский и Шемахинский  заводы</vt:lpstr>
      <vt:lpstr>Теченский завод,  а также рудники и золотые прииски.</vt:lpstr>
      <vt:lpstr>В 1934 году КЫШТЫМ получил статус ГОРОДА</vt:lpstr>
      <vt:lpstr>в начале XX века Кыштымский медеэлектролитный завод впервые в стране начал выпускать рафинированную медь.</vt:lpstr>
      <vt:lpstr>Какие памятники в Кыштыме вы знаете? </vt:lpstr>
      <vt:lpstr>Главной достопримечательностью  города считается  Белый дом – усадьба заводовладельца</vt:lpstr>
      <vt:lpstr> </vt:lpstr>
      <vt:lpstr>Перед Белым домом стоит памятник М.И. Калинину.</vt:lpstr>
      <vt:lpstr>церковь Сошествия Святого Духа на Апостолов</vt:lpstr>
      <vt:lpstr>усадьба Г. В. Дружинина</vt:lpstr>
      <vt:lpstr>на берегу пруда стоит очень красивое здание Народного дома. Оно построено в 1913 году, архитектор неизвестен. Недавно здание отреставрировали. Заодно тут благоустроили набережную, поставили фонари из каслинского литья и скамейки.</vt:lpstr>
      <vt:lpstr>собор Рождества Христова. </vt:lpstr>
      <vt:lpstr>санаторий «Дальняя дача».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Культурные памятники Кыштыма </dc:title>
  <dc:creator>Неизвестный пользователь</dc:creator>
  <cp:lastModifiedBy>3</cp:lastModifiedBy>
  <cp:revision>28</cp:revision>
  <dcterms:created xsi:type="dcterms:W3CDTF">2022-06-30T19:22:52Z</dcterms:created>
  <dcterms:modified xsi:type="dcterms:W3CDTF">2024-03-28T08:37:46Z</dcterms:modified>
</cp:coreProperties>
</file>