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70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AF9111-80EC-48AA-B75E-FE2C4C54430C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C5C7886-033A-4791-A44F-C0244095DC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kartaslov.ru/%D1%80%D1%83%D1%81%D1%81%D0%BA%D0%B0%D1%8F-%D0%BA%D0%BB%D0%B0%D1%81%D1%81%D0%B8%D0%BA%D0%B0/%D0%9F%D1%83%D1%88%D0%BA%D0%B8%D0%BD_%D0%90_%D0%A1/%D0%9F%D0%BE%D0%BB%D1%82%D0%B0%D0%B2%D0%B0/1" TargetMode="External"/><Relationship Id="rId2" Type="http://schemas.openxmlformats.org/officeDocument/2006/relationships/hyperlink" Target="https://kartaslov.ru/%D1%80%D1%83%D1%81%D1%81%D0%BA%D0%B0%D1%8F-%D0%BA%D0%BB%D0%B0%D1%81%D1%81%D0%B8%D0%BA%D0%B0/%D0%9A%D1%83%D0%BF%D1%80%D0%B8%D0%BD_%D0%90_%D0%98/%D0%9E%D0%BB%D0%B5%D1%81%D1%8F/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692696"/>
            <a:ext cx="6984776" cy="237626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«Проектирование уроков русского языка и литературы с учетом требований ФГОС общего образования»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003322"/>
            <a:ext cx="3742184" cy="13716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Автор: Степичева А.А.,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Определите основную мысль теста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 группа. Сложные  и незнакомые слова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 группа. Вещий мир. Звуки есть, нет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 группа. Рисуем красками. Рисуем чувства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 группа. Разбор 1 абзаца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chemeClr val="tx1"/>
                </a:solidFill>
              </a:rPr>
              <a:t>Афанасьевский</a:t>
            </a:r>
            <a:r>
              <a:rPr lang="ru-RU" b="1" dirty="0">
                <a:solidFill>
                  <a:schemeClr val="tx1"/>
                </a:solidFill>
              </a:rPr>
              <a:t> мороз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31 января в народе называют Афанасьевым днем в честь того, что церковь сегодня чтит память святителей Афанасия Великого и Кирилла, архиепископов Александрийских. День также прозвали «Ломонос» и «Афанасий Мороз», ведь холода в эту пору обычно крепчают. В </a:t>
            </a:r>
            <a:r>
              <a:rPr lang="ru-RU" dirty="0" err="1"/>
              <a:t>Афанасьевский</a:t>
            </a:r>
            <a:r>
              <a:rPr lang="ru-RU" dirty="0"/>
              <a:t> мороз и старик вприпрыжку идет, говорили на Руси. Крестьяне наблюдали: если вороны кружат стаями, быть морозу.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Значение слова «венец»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8496944" cy="583264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/>
              <a:t>ВЕНЕ́Ц</a:t>
            </a:r>
            <a:r>
              <a:rPr lang="ru-RU" dirty="0"/>
              <a:t>, -</a:t>
            </a:r>
            <a:r>
              <a:rPr lang="ru-RU" i="1" dirty="0" err="1"/>
              <a:t>нца</a:t>
            </a:r>
            <a:r>
              <a:rPr lang="ru-RU" i="1" dirty="0"/>
              <a:t>́</a:t>
            </a:r>
            <a:r>
              <a:rPr lang="ru-RU" dirty="0"/>
              <a:t>, </a:t>
            </a:r>
            <a:r>
              <a:rPr lang="ru-RU" i="1" dirty="0"/>
              <a:t>м.</a:t>
            </a:r>
            <a:endParaRPr lang="ru-RU" dirty="0"/>
          </a:p>
          <a:p>
            <a:r>
              <a:rPr lang="ru-RU" b="1" dirty="0"/>
              <a:t>1.</a:t>
            </a:r>
            <a:r>
              <a:rPr lang="ru-RU" dirty="0"/>
              <a:t> </a:t>
            </a:r>
            <a:r>
              <a:rPr lang="ru-RU" i="1" dirty="0"/>
              <a:t>Устар.</a:t>
            </a:r>
            <a:r>
              <a:rPr lang="ru-RU" dirty="0"/>
              <a:t> Венок. </a:t>
            </a:r>
            <a:r>
              <a:rPr lang="ru-RU" i="1" dirty="0"/>
              <a:t>Венец желтеет виноградный В чернокудрявых волосах.</a:t>
            </a:r>
            <a:r>
              <a:rPr lang="ru-RU" dirty="0"/>
              <a:t> Пушкин, Торжество Вакха.</a:t>
            </a:r>
          </a:p>
          <a:p>
            <a:r>
              <a:rPr lang="ru-RU" b="1" dirty="0"/>
              <a:t>2.</a:t>
            </a:r>
            <a:r>
              <a:rPr lang="ru-RU" dirty="0"/>
              <a:t> Драгоценный головной убор, корона как символ власти монарха. </a:t>
            </a:r>
            <a:r>
              <a:rPr lang="ru-RU" i="1" dirty="0"/>
              <a:t>Старинное прошлое Керчи ушло глубоко в землю и только угадывалось археологами --- по найденным в курганах драгоценным золотым украшениям: скипетрам, венцам, диадемам.</a:t>
            </a:r>
            <a:r>
              <a:rPr lang="ru-RU" dirty="0"/>
              <a:t> Сергеев-Ценский, Севастопольская страда.</a:t>
            </a:r>
          </a:p>
          <a:p>
            <a:r>
              <a:rPr lang="ru-RU" b="1" dirty="0"/>
              <a:t>3.</a:t>
            </a:r>
            <a:r>
              <a:rPr lang="ru-RU" dirty="0"/>
              <a:t> </a:t>
            </a:r>
            <a:r>
              <a:rPr lang="ru-RU" i="1" dirty="0"/>
              <a:t>Церк.</a:t>
            </a:r>
            <a:r>
              <a:rPr lang="ru-RU" dirty="0"/>
              <a:t> Корона, возлагаемая на вступающих в брак при церковном обряде венчания. </a:t>
            </a:r>
            <a:r>
              <a:rPr lang="ru-RU" i="1" dirty="0"/>
              <a:t>Нас венчали не в церкви. Не в венцах, не с свечами.</a:t>
            </a:r>
            <a:r>
              <a:rPr lang="ru-RU" dirty="0"/>
              <a:t> Тимофеев, Свадьба. — </a:t>
            </a:r>
            <a:r>
              <a:rPr lang="ru-RU" i="1" dirty="0"/>
              <a:t>Священник вокруг аналоя будет водить, --- на голову тебе наденут венец.</a:t>
            </a:r>
            <a:r>
              <a:rPr lang="ru-RU" dirty="0"/>
              <a:t> </a:t>
            </a:r>
            <a:r>
              <a:rPr lang="ru-RU" dirty="0">
                <a:hlinkClick r:id="rId2" tooltip="Куприн А. И. «Олеся» (1898)"/>
              </a:rPr>
              <a:t>Куприн, Олеся</a:t>
            </a:r>
            <a:r>
              <a:rPr lang="ru-RU" dirty="0"/>
              <a:t>. || </a:t>
            </a:r>
            <a:r>
              <a:rPr lang="ru-RU" i="1" dirty="0"/>
              <a:t>Разг.</a:t>
            </a:r>
            <a:r>
              <a:rPr lang="ru-RU" dirty="0"/>
              <a:t> Венчание, бракосочетание. </a:t>
            </a:r>
            <a:r>
              <a:rPr lang="ru-RU" i="1" dirty="0"/>
              <a:t>До венца. После венца.</a:t>
            </a:r>
            <a:r>
              <a:rPr lang="ru-RU" dirty="0"/>
              <a:t> □ </a:t>
            </a:r>
            <a:r>
              <a:rPr lang="ru-RU" i="1" dirty="0"/>
              <a:t>Зато завидных женихов Ей шлет </a:t>
            </a:r>
            <a:r>
              <a:rPr lang="ru-RU" i="1" dirty="0" err="1"/>
              <a:t>Украйна</a:t>
            </a:r>
            <a:r>
              <a:rPr lang="ru-RU" i="1" dirty="0"/>
              <a:t> и Россия; Но от венца, как от оков, Бежит пугливая Мария.</a:t>
            </a:r>
            <a:r>
              <a:rPr lang="ru-RU" dirty="0"/>
              <a:t> </a:t>
            </a:r>
            <a:r>
              <a:rPr lang="ru-RU" dirty="0">
                <a:hlinkClick r:id="rId3" tooltip="Пушкин А. С. «Полтава» (1829)"/>
              </a:rPr>
              <a:t>Пушкин, Полтава</a:t>
            </a:r>
            <a:r>
              <a:rPr lang="ru-RU" dirty="0"/>
              <a:t>.</a:t>
            </a:r>
          </a:p>
          <a:p>
            <a:r>
              <a:rPr lang="ru-RU" b="1" dirty="0"/>
              <a:t>4.</a:t>
            </a:r>
            <a:r>
              <a:rPr lang="ru-RU" dirty="0"/>
              <a:t> </a:t>
            </a:r>
            <a:r>
              <a:rPr lang="ru-RU" i="1" dirty="0"/>
              <a:t>перен.; чего.</a:t>
            </a:r>
            <a:r>
              <a:rPr lang="ru-RU" dirty="0"/>
              <a:t> Последняя, высшая ступень, завершение чего-л.; верх, вершина. </a:t>
            </a:r>
            <a:r>
              <a:rPr lang="ru-RU" i="1" dirty="0"/>
              <a:t>Венец творения.</a:t>
            </a:r>
            <a:r>
              <a:rPr lang="ru-RU" dirty="0"/>
              <a:t> □ </a:t>
            </a:r>
            <a:r>
              <a:rPr lang="ru-RU" i="1" dirty="0"/>
              <a:t>Драматическая поэзия есть высшая ступень развития поэзии и венец искусства.</a:t>
            </a:r>
            <a:r>
              <a:rPr lang="ru-RU" dirty="0"/>
              <a:t> Белинский, Разделение поэзии на роды и виды. </a:t>
            </a:r>
            <a:r>
              <a:rPr lang="ru-RU" i="1" dirty="0"/>
              <a:t>Электрификация является венцом достижений современной техники в области механизации труда.</a:t>
            </a:r>
            <a:r>
              <a:rPr lang="ru-RU" dirty="0"/>
              <a:t> Кржижановский, Электроэнергетика.</a:t>
            </a:r>
          </a:p>
          <a:p>
            <a:r>
              <a:rPr lang="ru-RU" b="1" dirty="0"/>
              <a:t>5.</a:t>
            </a:r>
            <a:r>
              <a:rPr lang="ru-RU" dirty="0"/>
              <a:t> Светлое радужное кольцо вокруг солнца, луны или ярких звезд. </a:t>
            </a:r>
            <a:r>
              <a:rPr lang="ru-RU" i="1" dirty="0"/>
              <a:t>Кругом луны венец Сквозь завес снежного тумана Сиял на мутных небесах.</a:t>
            </a:r>
            <a:r>
              <a:rPr lang="ru-RU" dirty="0"/>
              <a:t> Жуковский, Подробный отчет о луне. </a:t>
            </a:r>
            <a:r>
              <a:rPr lang="ru-RU" i="1" dirty="0"/>
              <a:t>Солнце, оранжевое, мутное, окруженное огненно-радужными венцами, пылало низко.</a:t>
            </a:r>
            <a:r>
              <a:rPr lang="ru-RU" dirty="0"/>
              <a:t> Гладков, Вольница. || Светлый круг, сияние, изображаемое на иконах вокруг головы святого; нимб.</a:t>
            </a:r>
          </a:p>
          <a:p>
            <a:r>
              <a:rPr lang="ru-RU" b="1" dirty="0"/>
              <a:t>6.</a:t>
            </a:r>
            <a:r>
              <a:rPr lang="ru-RU" dirty="0"/>
              <a:t> Каждый горизонтальный ряд бревен в срубе. </a:t>
            </a:r>
            <a:r>
              <a:rPr lang="ru-RU" i="1" dirty="0"/>
              <a:t>Вспомнила она старика на пепелище, который трудолюбиво обтесывал топором бревна — готовил венцы для нового сруба.</a:t>
            </a:r>
            <a:r>
              <a:rPr lang="ru-RU" dirty="0"/>
              <a:t> Гладков, Мать.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Значение слова «Хоругвь»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4248472" cy="55446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   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Хоругвь</a:t>
            </a:r>
            <a:r>
              <a:rPr lang="ru-RU" dirty="0"/>
              <a:t> — это </a:t>
            </a:r>
            <a:r>
              <a:rPr lang="ru-RU" b="1" dirty="0"/>
              <a:t>священное церковное знамя</a:t>
            </a:r>
            <a:r>
              <a:rPr lang="ru-RU" dirty="0"/>
              <a:t>. Такие изделия используют в христианских праздниках, чаще всего во время крестного хода — торжественного шествия со священниками во главе. Крестные ходы устраивают в честь особых церковных или государственных событий, а также чтобы избавить верующих от войн или эпидемий. Участники идут определенным маршрутом и несут кресты, иконы и хоругви, одновременно вознося молитвы Господу.</a:t>
            </a:r>
          </a:p>
        </p:txBody>
      </p:sp>
      <p:pic>
        <p:nvPicPr>
          <p:cNvPr id="2050" name="Picture 2" descr="C:\Users\stjyr\Desktop\J8gq_jQFMT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412776"/>
            <a:ext cx="4320480" cy="4134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1738536" cy="4873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tjyr\Desktop\dm85nZBdDoz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644008" cy="3486646"/>
          </a:xfrm>
          <a:prstGeom prst="rect">
            <a:avLst/>
          </a:prstGeom>
          <a:noFill/>
        </p:spPr>
      </p:pic>
      <p:pic>
        <p:nvPicPr>
          <p:cNvPr id="4099" name="Picture 3" descr="C:\Users\stjyr\Desktop\kVP39X43ao3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0"/>
            <a:ext cx="4499992" cy="3501008"/>
          </a:xfrm>
          <a:prstGeom prst="rect">
            <a:avLst/>
          </a:prstGeom>
          <a:noFill/>
        </p:spPr>
      </p:pic>
      <p:pic>
        <p:nvPicPr>
          <p:cNvPr id="4100" name="Picture 4" descr="C:\Users\stjyr\Desktop\3YNd9qExrPr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429000"/>
            <a:ext cx="4644008" cy="3429000"/>
          </a:xfrm>
          <a:prstGeom prst="rect">
            <a:avLst/>
          </a:prstGeom>
          <a:noFill/>
        </p:spPr>
      </p:pic>
      <p:pic>
        <p:nvPicPr>
          <p:cNvPr id="4101" name="Picture 5" descr="C:\Users\stjyr\Desktop\14Na9RObeNpq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9" y="3429000"/>
            <a:ext cx="4499992" cy="342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250704" cy="4873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stjyr\Desktop\сосн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же такое современный урок?</a:t>
            </a:r>
            <a:r>
              <a:rPr lang="ru-RU" dirty="0"/>
              <a:t>    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564904"/>
            <a:ext cx="7467600" cy="3909048"/>
          </a:xfrm>
        </p:spPr>
        <p:txBody>
          <a:bodyPr/>
          <a:lstStyle/>
          <a:p>
            <a:r>
              <a:rPr lang="ru-RU" b="1" dirty="0"/>
              <a:t>Современный урок – это урок, отвечающий требованиям времени, современной парадигме.</a:t>
            </a:r>
            <a:endParaRPr lang="ru-RU" dirty="0"/>
          </a:p>
          <a:p>
            <a:r>
              <a:rPr lang="ru-RU" b="1" dirty="0"/>
              <a:t>Современный урок – это  высокоэффективный, действенный урок, на котором развивается личность обучающегося.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/>
              <a:t>«Нужно, чтобы дети, по возможности, учились самостоятельно, а учитель руководил этим самостоятельным процессом и давал для него материал».</a:t>
            </a:r>
            <a:endParaRPr lang="ru-RU" dirty="0"/>
          </a:p>
          <a:p>
            <a:pPr algn="r">
              <a:buNone/>
            </a:pPr>
            <a:r>
              <a:rPr lang="ru-RU" b="1" i="1" dirty="0"/>
              <a:t>                                        К.Д. Ушинский</a:t>
            </a:r>
            <a:r>
              <a:rPr lang="ru-RU" b="1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4762872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 тебя прекрасные светлые волосы и большие голубые глаза. Ты должен быть счастлив, что оно так.</a:t>
            </a:r>
          </a:p>
        </p:txBody>
      </p:sp>
      <p:pic>
        <p:nvPicPr>
          <p:cNvPr id="1026" name="Picture 2" descr="C:\Users\stjyr\Desktop\IMG_20240325_104923_edit_364437090238894.jpg"/>
          <p:cNvPicPr>
            <a:picLocks noChangeAspect="1" noChangeArrowheads="1"/>
          </p:cNvPicPr>
          <p:nvPr/>
        </p:nvPicPr>
        <p:blipFill rotWithShape="1">
          <a:blip r:embed="rId2" cstate="print"/>
          <a:srcRect b="39189"/>
          <a:stretch/>
        </p:blipFill>
        <p:spPr bwMode="auto">
          <a:xfrm>
            <a:off x="4716016" y="188640"/>
            <a:ext cx="3995936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stjyr\Desktop\IMG_20240325_104923_edit_364437090238894.jpg"/>
          <p:cNvPicPr>
            <a:picLocks noChangeAspect="1" noChangeArrowheads="1"/>
          </p:cNvPicPr>
          <p:nvPr/>
        </p:nvPicPr>
        <p:blipFill rotWithShape="1">
          <a:blip r:embed="rId2" cstate="print"/>
          <a:srcRect b="39189"/>
          <a:stretch/>
        </p:blipFill>
        <p:spPr bwMode="auto">
          <a:xfrm>
            <a:off x="4788024" y="188640"/>
            <a:ext cx="3995936" cy="324036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1148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 тебя прекрасные светлые волосы и большие голубые глаза. Ты должен быть счастлив, что оно так,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понятно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898776" cy="48737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 тебя прекрасные светлые волосы и большие,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надежно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голубые глаза. Ты должен быть счастлив, что оно так, понятно?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stjyr\Desktop\IMG_20240325_104923_edit_364437090238894.jpg"/>
          <p:cNvPicPr>
            <a:picLocks noChangeAspect="1" noChangeArrowheads="1"/>
          </p:cNvPicPr>
          <p:nvPr/>
        </p:nvPicPr>
        <p:blipFill rotWithShape="1">
          <a:blip r:embed="rId2" cstate="print"/>
          <a:srcRect b="39189"/>
          <a:stretch/>
        </p:blipFill>
        <p:spPr bwMode="auto">
          <a:xfrm>
            <a:off x="4788024" y="188640"/>
            <a:ext cx="3995936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/>
              <a:t>Отличительная черта современного мира с его сползанием из реальности в виртуальность: правильно жонглируя словами, можно искажать смыслы как угодно.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Весь мир – текст. Научись его читать, интерпретировать и понимать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Утро. Выглядываю в кусочек окна, не запушённый снегом, и не узнаю леса. Какое великолепие и спокойствие!</a:t>
            </a:r>
          </a:p>
          <a:p>
            <a:pPr>
              <a:buNone/>
            </a:pPr>
            <a:r>
              <a:rPr lang="ru-RU" dirty="0"/>
              <a:t>Над глубокими, свежими снегами, завалившими чащи елей, - синее, огромное и удивительно нежное небо. Такие яркие, радостные краски бывают у нас только по утрам в </a:t>
            </a:r>
            <a:r>
              <a:rPr lang="ru-RU" dirty="0" err="1"/>
              <a:t>афанасьевские</a:t>
            </a:r>
            <a:r>
              <a:rPr lang="ru-RU" dirty="0"/>
              <a:t> морозы. И особенно хороши они сегодня над свежим снегом и зеленым бором. Солнце еще за лесом, просека в глубокой тени. В колеях санного следа, смелым и четким </a:t>
            </a:r>
            <a:r>
              <a:rPr lang="ru-RU" dirty="0" err="1"/>
              <a:t>полуконтуром</a:t>
            </a:r>
            <a:r>
              <a:rPr lang="ru-RU" dirty="0"/>
              <a:t> прорезанного от дороги к дому, тень совершенно синяя. А на вершинах сосен, на их пышных зеленых венцах, уже играет золотистый солнечный свет. И сосны, как хоругви, замерли под глубоким небом.</a:t>
            </a:r>
          </a:p>
          <a:p>
            <a:pPr algn="r">
              <a:buNone/>
            </a:pPr>
            <a:r>
              <a:rPr lang="ru-RU" dirty="0"/>
              <a:t>И.А. Бунин «Сосны»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Диалогичность текста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1988840"/>
            <a:ext cx="230425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Адресант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(автор)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6056" y="2060848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Адресат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(читатель)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1600" y="4365104"/>
            <a:ext cx="23042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шифрует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48064" y="4365104"/>
            <a:ext cx="230425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дешифрует</a:t>
            </a:r>
            <a:r>
              <a:rPr lang="ru-RU" dirty="0"/>
              <a:t> 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3491880" y="2204864"/>
            <a:ext cx="122413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907704" y="3140968"/>
            <a:ext cx="504056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156176" y="3140968"/>
            <a:ext cx="43204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348</TotalTime>
  <Words>857</Words>
  <Application>Microsoft Office PowerPoint</Application>
  <PresentationFormat>Экран (4:3)</PresentationFormat>
  <Paragraphs>39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Century Schoolbook</vt:lpstr>
      <vt:lpstr>Times New Roman</vt:lpstr>
      <vt:lpstr>Wingdings</vt:lpstr>
      <vt:lpstr>Wingdings 2</vt:lpstr>
      <vt:lpstr>Эркер</vt:lpstr>
      <vt:lpstr>«Проектирование уроков русского языка и литературы с учетом требований ФГОС общего образования»</vt:lpstr>
      <vt:lpstr>что же такое современный урок?    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Весь мир – текст. Научись его читать, интерпретировать и понимать</vt:lpstr>
      <vt:lpstr>Диалогичность текста</vt:lpstr>
      <vt:lpstr>Определите основную мысль теста</vt:lpstr>
      <vt:lpstr>Афанасьевский мороз</vt:lpstr>
      <vt:lpstr>Значение слова «венец»</vt:lpstr>
      <vt:lpstr>Значение слова «Хоругвь»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«Проектирование уроков русского языка и литературы с учетом требований ФГОС общего образования»</dc:title>
  <dc:creator>stjyr</dc:creator>
  <cp:lastModifiedBy>User</cp:lastModifiedBy>
  <cp:revision>2</cp:revision>
  <dcterms:created xsi:type="dcterms:W3CDTF">2024-03-25T05:42:09Z</dcterms:created>
  <dcterms:modified xsi:type="dcterms:W3CDTF">2025-11-13T17:31:26Z</dcterms:modified>
</cp:coreProperties>
</file>